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0"/>
    <p:sldId id="257" r:id="rId121"/>
    <p:sldId id="258" r:id="rId122"/>
    <p:sldId id="259" r:id="rId123"/>
    <p:sldId id="260" r:id="rId124"/>
    <p:sldId id="261" r:id="rId125"/>
    <p:sldId id="262" r:id="rId126"/>
    <p:sldId id="263" r:id="rId127"/>
    <p:sldId id="264" r:id="rId128"/>
    <p:sldId id="265" r:id="rId129"/>
    <p:sldId id="266" r:id="rId130"/>
    <p:sldId id="267" r:id="rId131"/>
    <p:sldId id="268" r:id="rId132"/>
    <p:sldId id="269" r:id="rId133"/>
    <p:sldId id="270" r:id="rId134"/>
    <p:sldId id="271" r:id="rId135"/>
    <p:sldId id="272" r:id="rId136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Tex Gyre Termes" charset="1" panose="00000500000000000000"/>
      <p:regular r:id="rId14"/>
    </p:embeddedFont>
    <p:embeddedFont>
      <p:font typeface="Tex Gyre Termes Bold" charset="1" panose="00000800000000000000"/>
      <p:regular r:id="rId15"/>
    </p:embeddedFont>
    <p:embeddedFont>
      <p:font typeface="Tex Gyre Termes Italics" charset="1" panose="00000500000000000000"/>
      <p:regular r:id="rId16"/>
    </p:embeddedFont>
    <p:embeddedFont>
      <p:font typeface="Tex Gyre Termes Bold Italics" charset="1" panose="00000800000000000000"/>
      <p:regular r:id="rId17"/>
    </p:embeddedFont>
    <p:embeddedFont>
      <p:font typeface="Lazydog" charset="1" panose="00000000000000000000"/>
      <p:regular r:id="rId18"/>
    </p:embeddedFont>
    <p:embeddedFont>
      <p:font typeface="Black Bones" charset="1" panose="02000500000000000000"/>
      <p:regular r:id="rId19"/>
    </p:embeddedFont>
    <p:embeddedFont>
      <p:font typeface="Garet" charset="1" panose="00000000000000000000"/>
      <p:regular r:id="rId20"/>
    </p:embeddedFont>
    <p:embeddedFont>
      <p:font typeface="Garet Bold" charset="1" panose="00000000000000000000"/>
      <p:regular r:id="rId21"/>
    </p:embeddedFont>
    <p:embeddedFont>
      <p:font typeface="Garet Italics" charset="1" panose="00000000000000000000"/>
      <p:regular r:id="rId22"/>
    </p:embeddedFont>
    <p:embeddedFont>
      <p:font typeface="Garet Bold Italics" charset="1" panose="00000000000000000000"/>
      <p:regular r:id="rId23"/>
    </p:embeddedFont>
    <p:embeddedFont>
      <p:font typeface="TAN Twinkle" charset="1" panose="00000000000000000000"/>
      <p:regular r:id="rId24"/>
    </p:embeddedFont>
    <p:embeddedFont>
      <p:font typeface="Times New Roman" charset="1" panose="02030502070405020303"/>
      <p:regular r:id="rId25"/>
    </p:embeddedFont>
    <p:embeddedFont>
      <p:font typeface="Times New Roman Bold" charset="1" panose="02030802070405020303"/>
      <p:regular r:id="rId26"/>
    </p:embeddedFont>
    <p:embeddedFont>
      <p:font typeface="Times New Roman Italics" charset="1" panose="02030502070405090303"/>
      <p:regular r:id="rId27"/>
    </p:embeddedFont>
    <p:embeddedFont>
      <p:font typeface="Times New Roman Bold Italics" charset="1" panose="02030802070405090303"/>
      <p:regular r:id="rId28"/>
    </p:embeddedFont>
    <p:embeddedFont>
      <p:font typeface="Times New Roman Medium" charset="1" panose="02030502070405020303"/>
      <p:regular r:id="rId29"/>
    </p:embeddedFont>
    <p:embeddedFont>
      <p:font typeface="Times New Roman Medium Italics" charset="1" panose="02030502070405090303"/>
      <p:regular r:id="rId30"/>
    </p:embeddedFont>
    <p:embeddedFont>
      <p:font typeface="Times New Roman Semi-Bold" charset="1" panose="02030702070405020303"/>
      <p:regular r:id="rId31"/>
    </p:embeddedFont>
    <p:embeddedFont>
      <p:font typeface="Times New Roman Semi-Bold Italics" charset="1" panose="02030702070405090303"/>
      <p:regular r:id="rId32"/>
    </p:embeddedFont>
    <p:embeddedFont>
      <p:font typeface="Times New Roman Ultra-Bold" charset="1" panose="02030902070405020303"/>
      <p:regular r:id="rId33"/>
    </p:embeddedFont>
    <p:embeddedFont>
      <p:font typeface="Raleway" charset="1" panose="020B0503030101060003"/>
      <p:regular r:id="rId34"/>
    </p:embeddedFont>
    <p:embeddedFont>
      <p:font typeface="Raleway Bold" charset="1" panose="020B0803030101060003"/>
      <p:regular r:id="rId35"/>
    </p:embeddedFont>
    <p:embeddedFont>
      <p:font typeface="Raleway Thin" charset="1" panose="020B0203030101060003"/>
      <p:regular r:id="rId36"/>
    </p:embeddedFont>
    <p:embeddedFont>
      <p:font typeface="Raleway Heavy" charset="1" panose="020B0003030101060003"/>
      <p:regular r:id="rId37"/>
    </p:embeddedFont>
    <p:embeddedFont>
      <p:font typeface="Canva Sans" charset="1" panose="020B0503030501040103"/>
      <p:regular r:id="rId38"/>
    </p:embeddedFont>
    <p:embeddedFont>
      <p:font typeface="Canva Sans Bold" charset="1" panose="020B0803030501040103"/>
      <p:regular r:id="rId39"/>
    </p:embeddedFont>
    <p:embeddedFont>
      <p:font typeface="Canva Sans Italics" charset="1" panose="020B0503030501040103"/>
      <p:regular r:id="rId40"/>
    </p:embeddedFont>
    <p:embeddedFont>
      <p:font typeface="Canva Sans Bold Italics" charset="1" panose="020B0803030501040103"/>
      <p:regular r:id="rId41"/>
    </p:embeddedFont>
    <p:embeddedFont>
      <p:font typeface="Canva Sans Medium" charset="1" panose="020B0603030501040103"/>
      <p:regular r:id="rId42"/>
    </p:embeddedFont>
    <p:embeddedFont>
      <p:font typeface="Canva Sans Medium Italics" charset="1" panose="020B0603030501040103"/>
      <p:regular r:id="rId43"/>
    </p:embeddedFont>
    <p:embeddedFont>
      <p:font typeface="Poppins" charset="1" panose="00000500000000000000"/>
      <p:regular r:id="rId44"/>
    </p:embeddedFont>
    <p:embeddedFont>
      <p:font typeface="Poppins Bold" charset="1" panose="00000800000000000000"/>
      <p:regular r:id="rId45"/>
    </p:embeddedFont>
    <p:embeddedFont>
      <p:font typeface="Poppins Italics" charset="1" panose="00000500000000000000"/>
      <p:regular r:id="rId46"/>
    </p:embeddedFont>
    <p:embeddedFont>
      <p:font typeface="Poppins Bold Italics" charset="1" panose="00000800000000000000"/>
      <p:regular r:id="rId47"/>
    </p:embeddedFont>
    <p:embeddedFont>
      <p:font typeface="Poppins Thin" charset="1" panose="00000300000000000000"/>
      <p:regular r:id="rId48"/>
    </p:embeddedFont>
    <p:embeddedFont>
      <p:font typeface="Poppins Thin Italics" charset="1" panose="00000300000000000000"/>
      <p:regular r:id="rId49"/>
    </p:embeddedFont>
    <p:embeddedFont>
      <p:font typeface="Poppins Extra-Light" charset="1" panose="00000300000000000000"/>
      <p:regular r:id="rId50"/>
    </p:embeddedFont>
    <p:embeddedFont>
      <p:font typeface="Poppins Extra-Light Italics" charset="1" panose="00000300000000000000"/>
      <p:regular r:id="rId51"/>
    </p:embeddedFont>
    <p:embeddedFont>
      <p:font typeface="Poppins Light" charset="1" panose="00000400000000000000"/>
      <p:regular r:id="rId52"/>
    </p:embeddedFont>
    <p:embeddedFont>
      <p:font typeface="Poppins Light Italics" charset="1" panose="00000400000000000000"/>
      <p:regular r:id="rId53"/>
    </p:embeddedFont>
    <p:embeddedFont>
      <p:font typeface="Poppins Medium" charset="1" panose="00000600000000000000"/>
      <p:regular r:id="rId54"/>
    </p:embeddedFont>
    <p:embeddedFont>
      <p:font typeface="Poppins Medium Italics" charset="1" panose="00000600000000000000"/>
      <p:regular r:id="rId55"/>
    </p:embeddedFont>
    <p:embeddedFont>
      <p:font typeface="Poppins Semi-Bold" charset="1" panose="00000700000000000000"/>
      <p:regular r:id="rId56"/>
    </p:embeddedFont>
    <p:embeddedFont>
      <p:font typeface="Poppins Semi-Bold Italics" charset="1" panose="00000700000000000000"/>
      <p:regular r:id="rId57"/>
    </p:embeddedFont>
    <p:embeddedFont>
      <p:font typeface="Poppins Ultra-Bold" charset="1" panose="00000900000000000000"/>
      <p:regular r:id="rId58"/>
    </p:embeddedFont>
    <p:embeddedFont>
      <p:font typeface="Poppins Ultra-Bold Italics" charset="1" panose="00000900000000000000"/>
      <p:regular r:id="rId59"/>
    </p:embeddedFont>
    <p:embeddedFont>
      <p:font typeface="Poppins Heavy" charset="1" panose="00000A00000000000000"/>
      <p:regular r:id="rId60"/>
    </p:embeddedFont>
    <p:embeddedFont>
      <p:font typeface="Poppins Heavy Italics" charset="1" panose="00000A00000000000000"/>
      <p:regular r:id="rId61"/>
    </p:embeddedFont>
    <p:embeddedFont>
      <p:font typeface="Vollkorn" charset="1" panose="00000500000000000000"/>
      <p:regular r:id="rId62"/>
    </p:embeddedFont>
    <p:embeddedFont>
      <p:font typeface="Vollkorn Bold" charset="1" panose="00000800000000000000"/>
      <p:regular r:id="rId63"/>
    </p:embeddedFont>
    <p:embeddedFont>
      <p:font typeface="Vollkorn Italics" charset="1" panose="00000500000000000000"/>
      <p:regular r:id="rId64"/>
    </p:embeddedFont>
    <p:embeddedFont>
      <p:font typeface="Vollkorn Bold Italics" charset="1" panose="00000800000000000000"/>
      <p:regular r:id="rId65"/>
    </p:embeddedFont>
    <p:embeddedFont>
      <p:font typeface="Vollkorn Semi-Bold" charset="1" panose="00000700000000000000"/>
      <p:regular r:id="rId66"/>
    </p:embeddedFont>
    <p:embeddedFont>
      <p:font typeface="Vollkorn Semi-Bold Italics" charset="1" panose="00000600000000000000"/>
      <p:regular r:id="rId67"/>
    </p:embeddedFont>
    <p:embeddedFont>
      <p:font typeface="Vollkorn Heavy" charset="1" panose="00000A00000000000000"/>
      <p:regular r:id="rId68"/>
    </p:embeddedFont>
    <p:embeddedFont>
      <p:font typeface="Vollkorn Heavy Italics" charset="1" panose="00000A00000000000000"/>
      <p:regular r:id="rId69"/>
    </p:embeddedFont>
    <p:embeddedFont>
      <p:font typeface="Prompt" charset="1" panose="00000500000000000000"/>
      <p:regular r:id="rId70"/>
    </p:embeddedFont>
    <p:embeddedFont>
      <p:font typeface="Prompt Bold" charset="1" panose="00000800000000000000"/>
      <p:regular r:id="rId71"/>
    </p:embeddedFont>
    <p:embeddedFont>
      <p:font typeface="Prompt Italics" charset="1" panose="00000500000000000000"/>
      <p:regular r:id="rId72"/>
    </p:embeddedFont>
    <p:embeddedFont>
      <p:font typeface="Prompt Bold Italics" charset="1" panose="00000800000000000000"/>
      <p:regular r:id="rId73"/>
    </p:embeddedFont>
    <p:embeddedFont>
      <p:font typeface="Prompt Thin" charset="1" panose="00000200000000000000"/>
      <p:regular r:id="rId74"/>
    </p:embeddedFont>
    <p:embeddedFont>
      <p:font typeface="Prompt Thin Italics" charset="1" panose="00000200000000000000"/>
      <p:regular r:id="rId75"/>
    </p:embeddedFont>
    <p:embeddedFont>
      <p:font typeface="Prompt Extra-Light" charset="1" panose="00000300000000000000"/>
      <p:regular r:id="rId76"/>
    </p:embeddedFont>
    <p:embeddedFont>
      <p:font typeface="Prompt Extra-Light Italics" charset="1" panose="00000300000000000000"/>
      <p:regular r:id="rId77"/>
    </p:embeddedFont>
    <p:embeddedFont>
      <p:font typeface="Prompt Light" charset="1" panose="00000400000000000000"/>
      <p:regular r:id="rId78"/>
    </p:embeddedFont>
    <p:embeddedFont>
      <p:font typeface="Prompt Light Italics" charset="1" panose="00000400000000000000"/>
      <p:regular r:id="rId79"/>
    </p:embeddedFont>
    <p:embeddedFont>
      <p:font typeface="Prompt Medium" charset="1" panose="00000600000000000000"/>
      <p:regular r:id="rId80"/>
    </p:embeddedFont>
    <p:embeddedFont>
      <p:font typeface="Prompt Medium Italics" charset="1" panose="00000600000000000000"/>
      <p:regular r:id="rId81"/>
    </p:embeddedFont>
    <p:embeddedFont>
      <p:font typeface="Prompt Semi-Bold" charset="1" panose="00000700000000000000"/>
      <p:regular r:id="rId82"/>
    </p:embeddedFont>
    <p:embeddedFont>
      <p:font typeface="Prompt Semi-Bold Italics" charset="1" panose="00000700000000000000"/>
      <p:regular r:id="rId83"/>
    </p:embeddedFont>
    <p:embeddedFont>
      <p:font typeface="Prompt Ultra-Bold" charset="1" panose="00000900000000000000"/>
      <p:regular r:id="rId84"/>
    </p:embeddedFont>
    <p:embeddedFont>
      <p:font typeface="Prompt Ultra-Bold Italics" charset="1" panose="00000900000000000000"/>
      <p:regular r:id="rId85"/>
    </p:embeddedFont>
    <p:embeddedFont>
      <p:font typeface="Prompt Heavy" charset="1" panose="00000A00000000000000"/>
      <p:regular r:id="rId86"/>
    </p:embeddedFont>
    <p:embeddedFont>
      <p:font typeface="Prompt Heavy Italics" charset="1" panose="00000A00000000000000"/>
      <p:regular r:id="rId87"/>
    </p:embeddedFont>
    <p:embeddedFont>
      <p:font typeface="Aileron" charset="1" panose="00000500000000000000"/>
      <p:regular r:id="rId88"/>
    </p:embeddedFont>
    <p:embeddedFont>
      <p:font typeface="Aileron Bold" charset="1" panose="00000800000000000000"/>
      <p:regular r:id="rId89"/>
    </p:embeddedFont>
    <p:embeddedFont>
      <p:font typeface="Aileron Italics" charset="1" panose="00000500000000000000"/>
      <p:regular r:id="rId90"/>
    </p:embeddedFont>
    <p:embeddedFont>
      <p:font typeface="Aileron Bold Italics" charset="1" panose="00000800000000000000"/>
      <p:regular r:id="rId91"/>
    </p:embeddedFont>
    <p:embeddedFont>
      <p:font typeface="Aileron Thin" charset="1" panose="00000300000000000000"/>
      <p:regular r:id="rId92"/>
    </p:embeddedFont>
    <p:embeddedFont>
      <p:font typeface="Aileron Thin Italics" charset="1" panose="00000300000000000000"/>
      <p:regular r:id="rId93"/>
    </p:embeddedFont>
    <p:embeddedFont>
      <p:font typeface="Aileron Light" charset="1" panose="00000400000000000000"/>
      <p:regular r:id="rId94"/>
    </p:embeddedFont>
    <p:embeddedFont>
      <p:font typeface="Aileron Light Italics" charset="1" panose="00000400000000000000"/>
      <p:regular r:id="rId95"/>
    </p:embeddedFont>
    <p:embeddedFont>
      <p:font typeface="Aileron Ultra-Bold" charset="1" panose="00000A00000000000000"/>
      <p:regular r:id="rId96"/>
    </p:embeddedFont>
    <p:embeddedFont>
      <p:font typeface="Aileron Ultra-Bold Italics" charset="1" panose="00000A00000000000000"/>
      <p:regular r:id="rId97"/>
    </p:embeddedFont>
    <p:embeddedFont>
      <p:font typeface="Aileron Heavy" charset="1" panose="00000A00000000000000"/>
      <p:regular r:id="rId98"/>
    </p:embeddedFont>
    <p:embeddedFont>
      <p:font typeface="Aileron Heavy Italics" charset="1" panose="00000A00000000000000"/>
      <p:regular r:id="rId99"/>
    </p:embeddedFont>
    <p:embeddedFont>
      <p:font typeface="Open Sans" charset="1" panose="020B0606030504020204"/>
      <p:regular r:id="rId100"/>
    </p:embeddedFont>
    <p:embeddedFont>
      <p:font typeface="Open Sans Bold" charset="1" panose="020B0806030504020204"/>
      <p:regular r:id="rId101"/>
    </p:embeddedFont>
    <p:embeddedFont>
      <p:font typeface="Open Sans Italics" charset="1" panose="020B0606030504020204"/>
      <p:regular r:id="rId102"/>
    </p:embeddedFont>
    <p:embeddedFont>
      <p:font typeface="Open Sans Bold Italics" charset="1" panose="020B0806030504020204"/>
      <p:regular r:id="rId103"/>
    </p:embeddedFont>
    <p:embeddedFont>
      <p:font typeface="Open Sans Light" charset="1" panose="020B0306030504020204"/>
      <p:regular r:id="rId104"/>
    </p:embeddedFont>
    <p:embeddedFont>
      <p:font typeface="Open Sans Light Italics" charset="1" panose="020B0306030504020204"/>
      <p:regular r:id="rId105"/>
    </p:embeddedFont>
    <p:embeddedFont>
      <p:font typeface="Open Sans Ultra-Bold" charset="1" panose="00000000000000000000"/>
      <p:regular r:id="rId106"/>
    </p:embeddedFont>
    <p:embeddedFont>
      <p:font typeface="Open Sans Ultra-Bold Italics" charset="1" panose="00000000000000000000"/>
      <p:regular r:id="rId107"/>
    </p:embeddedFont>
    <p:embeddedFont>
      <p:font typeface="Inter" charset="1" panose="020B0502030000000004"/>
      <p:regular r:id="rId108"/>
    </p:embeddedFont>
    <p:embeddedFont>
      <p:font typeface="Inter Bold" charset="1" panose="020B0802030000000004"/>
      <p:regular r:id="rId109"/>
    </p:embeddedFont>
    <p:embeddedFont>
      <p:font typeface="Inter Italics" charset="1" panose="020B0502030000000004"/>
      <p:regular r:id="rId110"/>
    </p:embeddedFont>
    <p:embeddedFont>
      <p:font typeface="Inter Bold Italics" charset="1" panose="020B0802030000000004"/>
      <p:regular r:id="rId111"/>
    </p:embeddedFont>
    <p:embeddedFont>
      <p:font typeface="Inter Thin" charset="1" panose="020B0A02050000000004"/>
      <p:regular r:id="rId112"/>
    </p:embeddedFont>
    <p:embeddedFont>
      <p:font typeface="Inter Thin Italics" charset="1" panose="020B0A02050000000004"/>
      <p:regular r:id="rId113"/>
    </p:embeddedFont>
    <p:embeddedFont>
      <p:font typeface="Inter Extra-Light" charset="1" panose="02000503000000020004"/>
      <p:regular r:id="rId114"/>
    </p:embeddedFont>
    <p:embeddedFont>
      <p:font typeface="Inter Light" charset="1" panose="02000503000000020004"/>
      <p:regular r:id="rId115"/>
    </p:embeddedFont>
    <p:embeddedFont>
      <p:font typeface="Inter Medium" charset="1" panose="02000503000000020004"/>
      <p:regular r:id="rId116"/>
    </p:embeddedFont>
    <p:embeddedFont>
      <p:font typeface="Inter Semi-Bold" charset="1" panose="02000503000000020004"/>
      <p:regular r:id="rId117"/>
    </p:embeddedFont>
    <p:embeddedFont>
      <p:font typeface="Inter Ultra-Bold" charset="1" panose="02000503000000020004"/>
      <p:regular r:id="rId118"/>
    </p:embeddedFont>
    <p:embeddedFont>
      <p:font typeface="Inter Heavy" charset="1" panose="02000503000000020004"/>
      <p:regular r:id="rId1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02" Target="fonts/font102.fntdata" Type="http://schemas.openxmlformats.org/officeDocument/2006/relationships/font"/><Relationship Id="rId103" Target="fonts/font103.fntdata" Type="http://schemas.openxmlformats.org/officeDocument/2006/relationships/font"/><Relationship Id="rId104" Target="fonts/font104.fntdata" Type="http://schemas.openxmlformats.org/officeDocument/2006/relationships/font"/><Relationship Id="rId105" Target="fonts/font105.fntdata" Type="http://schemas.openxmlformats.org/officeDocument/2006/relationships/font"/><Relationship Id="rId106" Target="fonts/font106.fntdata" Type="http://schemas.openxmlformats.org/officeDocument/2006/relationships/font"/><Relationship Id="rId107" Target="fonts/font107.fntdata" Type="http://schemas.openxmlformats.org/officeDocument/2006/relationships/font"/><Relationship Id="rId108" Target="fonts/font108.fntdata" Type="http://schemas.openxmlformats.org/officeDocument/2006/relationships/font"/><Relationship Id="rId109" Target="fonts/font109.fntdata" Type="http://schemas.openxmlformats.org/officeDocument/2006/relationships/font"/><Relationship Id="rId11" Target="fonts/font11.fntdata" Type="http://schemas.openxmlformats.org/officeDocument/2006/relationships/font"/><Relationship Id="rId110" Target="fonts/font110.fntdata" Type="http://schemas.openxmlformats.org/officeDocument/2006/relationships/font"/><Relationship Id="rId111" Target="fonts/font111.fntdata" Type="http://schemas.openxmlformats.org/officeDocument/2006/relationships/font"/><Relationship Id="rId112" Target="fonts/font112.fntdata" Type="http://schemas.openxmlformats.org/officeDocument/2006/relationships/font"/><Relationship Id="rId113" Target="fonts/font113.fntdata" Type="http://schemas.openxmlformats.org/officeDocument/2006/relationships/font"/><Relationship Id="rId114" Target="fonts/font114.fntdata" Type="http://schemas.openxmlformats.org/officeDocument/2006/relationships/font"/><Relationship Id="rId115" Target="fonts/font115.fntdata" Type="http://schemas.openxmlformats.org/officeDocument/2006/relationships/font"/><Relationship Id="rId116" Target="fonts/font116.fntdata" Type="http://schemas.openxmlformats.org/officeDocument/2006/relationships/font"/><Relationship Id="rId117" Target="fonts/font117.fntdata" Type="http://schemas.openxmlformats.org/officeDocument/2006/relationships/font"/><Relationship Id="rId118" Target="fonts/font118.fntdata" Type="http://schemas.openxmlformats.org/officeDocument/2006/relationships/font"/><Relationship Id="rId119" Target="fonts/font119.fntdata" Type="http://schemas.openxmlformats.org/officeDocument/2006/relationships/font"/><Relationship Id="rId12" Target="fonts/font12.fntdata" Type="http://schemas.openxmlformats.org/officeDocument/2006/relationships/font"/><Relationship Id="rId120" Target="slides/slide1.xml" Type="http://schemas.openxmlformats.org/officeDocument/2006/relationships/slide"/><Relationship Id="rId121" Target="slides/slide2.xml" Type="http://schemas.openxmlformats.org/officeDocument/2006/relationships/slide"/><Relationship Id="rId122" Target="slides/slide3.xml" Type="http://schemas.openxmlformats.org/officeDocument/2006/relationships/slide"/><Relationship Id="rId123" Target="slides/slide4.xml" Type="http://schemas.openxmlformats.org/officeDocument/2006/relationships/slide"/><Relationship Id="rId124" Target="slides/slide5.xml" Type="http://schemas.openxmlformats.org/officeDocument/2006/relationships/slide"/><Relationship Id="rId125" Target="slides/slide6.xml" Type="http://schemas.openxmlformats.org/officeDocument/2006/relationships/slide"/><Relationship Id="rId126" Target="slides/slide7.xml" Type="http://schemas.openxmlformats.org/officeDocument/2006/relationships/slide"/><Relationship Id="rId127" Target="slides/slide8.xml" Type="http://schemas.openxmlformats.org/officeDocument/2006/relationships/slide"/><Relationship Id="rId128" Target="slides/slide9.xml" Type="http://schemas.openxmlformats.org/officeDocument/2006/relationships/slide"/><Relationship Id="rId129" Target="slides/slide10.xml" Type="http://schemas.openxmlformats.org/officeDocument/2006/relationships/slide"/><Relationship Id="rId13" Target="fonts/font13.fntdata" Type="http://schemas.openxmlformats.org/officeDocument/2006/relationships/font"/><Relationship Id="rId130" Target="slides/slide11.xml" Type="http://schemas.openxmlformats.org/officeDocument/2006/relationships/slide"/><Relationship Id="rId131" Target="slides/slide12.xml" Type="http://schemas.openxmlformats.org/officeDocument/2006/relationships/slide"/><Relationship Id="rId132" Target="slides/slide13.xml" Type="http://schemas.openxmlformats.org/officeDocument/2006/relationships/slide"/><Relationship Id="rId133" Target="slides/slide14.xml" Type="http://schemas.openxmlformats.org/officeDocument/2006/relationships/slide"/><Relationship Id="rId134" Target="slides/slide15.xml" Type="http://schemas.openxmlformats.org/officeDocument/2006/relationships/slide"/><Relationship Id="rId135" Target="slides/slide16.xml" Type="http://schemas.openxmlformats.org/officeDocument/2006/relationships/slide"/><Relationship Id="rId136" Target="slides/slide17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png" Type="http://schemas.openxmlformats.org/officeDocument/2006/relationships/image"/><Relationship Id="rId14" Target="../media/image47.svg" Type="http://schemas.openxmlformats.org/officeDocument/2006/relationships/image"/><Relationship Id="rId2" Target="../media/image1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5.pn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9.jpe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gif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gif" Type="http://schemas.openxmlformats.org/officeDocument/2006/relationships/image"/><Relationship Id="rId2" Target="../media/image1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3058"/>
          </a:xfrm>
          <a:custGeom>
            <a:avLst/>
            <a:gdLst/>
            <a:ahLst/>
            <a:cxnLst/>
            <a:rect r="r" b="b" t="t" l="l"/>
            <a:pathLst>
              <a:path h="10263058" w="18288000">
                <a:moveTo>
                  <a:pt x="0" y="0"/>
                </a:moveTo>
                <a:lnTo>
                  <a:pt x="18288000" y="0"/>
                </a:lnTo>
                <a:lnTo>
                  <a:pt x="18288000" y="10263058"/>
                </a:lnTo>
                <a:lnTo>
                  <a:pt x="0" y="1026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2036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473" y="2259821"/>
            <a:ext cx="15747054" cy="5767359"/>
          </a:xfrm>
          <a:custGeom>
            <a:avLst/>
            <a:gdLst/>
            <a:ahLst/>
            <a:cxnLst/>
            <a:rect r="r" b="b" t="t" l="l"/>
            <a:pathLst>
              <a:path h="5767359" w="15747054">
                <a:moveTo>
                  <a:pt x="0" y="0"/>
                </a:moveTo>
                <a:lnTo>
                  <a:pt x="15747054" y="0"/>
                </a:lnTo>
                <a:lnTo>
                  <a:pt x="15747054" y="5767358"/>
                </a:lnTo>
                <a:lnTo>
                  <a:pt x="0" y="576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6725"/>
            <a:ext cx="1321518" cy="1321518"/>
          </a:xfrm>
          <a:custGeom>
            <a:avLst/>
            <a:gdLst/>
            <a:ahLst/>
            <a:cxnLst/>
            <a:rect r="r" b="b" t="t" l="l"/>
            <a:pathLst>
              <a:path h="1321518" w="1321518">
                <a:moveTo>
                  <a:pt x="0" y="0"/>
                </a:moveTo>
                <a:lnTo>
                  <a:pt x="1321518" y="0"/>
                </a:lnTo>
                <a:lnTo>
                  <a:pt x="1321518" y="1321518"/>
                </a:lnTo>
                <a:lnTo>
                  <a:pt x="0" y="132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2349" y="4427068"/>
            <a:ext cx="2019961" cy="802005"/>
            <a:chOff x="0" y="0"/>
            <a:chExt cx="532006" cy="211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2006" cy="211228"/>
            </a:xfrm>
            <a:custGeom>
              <a:avLst/>
              <a:gdLst/>
              <a:ahLst/>
              <a:cxnLst/>
              <a:rect r="r" b="b" t="t" l="l"/>
              <a:pathLst>
                <a:path h="211228" w="532006">
                  <a:moveTo>
                    <a:pt x="57491" y="0"/>
                  </a:moveTo>
                  <a:lnTo>
                    <a:pt x="474515" y="0"/>
                  </a:lnTo>
                  <a:cubicBezTo>
                    <a:pt x="489763" y="0"/>
                    <a:pt x="504386" y="6057"/>
                    <a:pt x="515167" y="16839"/>
                  </a:cubicBezTo>
                  <a:cubicBezTo>
                    <a:pt x="525949" y="27620"/>
                    <a:pt x="532006" y="42243"/>
                    <a:pt x="532006" y="57491"/>
                  </a:cubicBezTo>
                  <a:lnTo>
                    <a:pt x="532006" y="153737"/>
                  </a:lnTo>
                  <a:cubicBezTo>
                    <a:pt x="532006" y="168984"/>
                    <a:pt x="525949" y="183607"/>
                    <a:pt x="515167" y="194389"/>
                  </a:cubicBezTo>
                  <a:cubicBezTo>
                    <a:pt x="504386" y="205171"/>
                    <a:pt x="489763" y="211228"/>
                    <a:pt x="474515" y="211228"/>
                  </a:cubicBezTo>
                  <a:lnTo>
                    <a:pt x="57491" y="211228"/>
                  </a:lnTo>
                  <a:cubicBezTo>
                    <a:pt x="42243" y="211228"/>
                    <a:pt x="27620" y="205171"/>
                    <a:pt x="16839" y="194389"/>
                  </a:cubicBezTo>
                  <a:cubicBezTo>
                    <a:pt x="6057" y="183607"/>
                    <a:pt x="0" y="168984"/>
                    <a:pt x="0" y="153737"/>
                  </a:cubicBezTo>
                  <a:lnTo>
                    <a:pt x="0" y="57491"/>
                  </a:lnTo>
                  <a:cubicBezTo>
                    <a:pt x="0" y="42243"/>
                    <a:pt x="6057" y="27620"/>
                    <a:pt x="16839" y="16839"/>
                  </a:cubicBezTo>
                  <a:cubicBezTo>
                    <a:pt x="27620" y="6057"/>
                    <a:pt x="42243" y="0"/>
                    <a:pt x="57491" y="0"/>
                  </a:cubicBezTo>
                  <a:close/>
                </a:path>
              </a:pathLst>
            </a:custGeom>
            <a:solidFill>
              <a:srgbClr val="6A72F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32006" cy="239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</a:rPr>
                <a:t>Wellcome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101620" y="4022431"/>
            <a:ext cx="2552452" cy="1583055"/>
            <a:chOff x="0" y="0"/>
            <a:chExt cx="672251" cy="416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2251" cy="416936"/>
            </a:xfrm>
            <a:custGeom>
              <a:avLst/>
              <a:gdLst/>
              <a:ahLst/>
              <a:cxnLst/>
              <a:rect r="r" b="b" t="t" l="l"/>
              <a:pathLst>
                <a:path h="416936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371439"/>
                  </a:lnTo>
                  <a:cubicBezTo>
                    <a:pt x="672251" y="396567"/>
                    <a:pt x="651881" y="416936"/>
                    <a:pt x="626754" y="416936"/>
                  </a:cubicBezTo>
                  <a:lnTo>
                    <a:pt x="45497" y="416936"/>
                  </a:lnTo>
                  <a:cubicBezTo>
                    <a:pt x="20370" y="416936"/>
                    <a:pt x="0" y="396567"/>
                    <a:pt x="0" y="371439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6A72F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672251" cy="4455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 Bold"/>
                </a:rPr>
                <a:t>Transactions &amp; Transactions Details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330347" y="4217693"/>
            <a:ext cx="2552452" cy="1192530"/>
            <a:chOff x="0" y="0"/>
            <a:chExt cx="672251" cy="3140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2251" cy="314082"/>
            </a:xfrm>
            <a:custGeom>
              <a:avLst/>
              <a:gdLst/>
              <a:ahLst/>
              <a:cxnLst/>
              <a:rect r="r" b="b" t="t" l="l"/>
              <a:pathLst>
                <a:path h="314082" w="672251">
                  <a:moveTo>
                    <a:pt x="45497" y="0"/>
                  </a:moveTo>
                  <a:lnTo>
                    <a:pt x="626754" y="0"/>
                  </a:lnTo>
                  <a:cubicBezTo>
                    <a:pt x="651881" y="0"/>
                    <a:pt x="672251" y="20370"/>
                    <a:pt x="672251" y="45497"/>
                  </a:cubicBezTo>
                  <a:lnTo>
                    <a:pt x="672251" y="268585"/>
                  </a:lnTo>
                  <a:cubicBezTo>
                    <a:pt x="672251" y="293712"/>
                    <a:pt x="651881" y="314082"/>
                    <a:pt x="626754" y="314082"/>
                  </a:cubicBezTo>
                  <a:lnTo>
                    <a:pt x="45497" y="314082"/>
                  </a:lnTo>
                  <a:cubicBezTo>
                    <a:pt x="20370" y="314082"/>
                    <a:pt x="0" y="293712"/>
                    <a:pt x="0" y="268585"/>
                  </a:cubicBezTo>
                  <a:lnTo>
                    <a:pt x="0" y="45497"/>
                  </a:lnTo>
                  <a:cubicBezTo>
                    <a:pt x="0" y="20370"/>
                    <a:pt x="20370" y="0"/>
                    <a:pt x="45497" y="0"/>
                  </a:cubicBezTo>
                  <a:close/>
                </a:path>
              </a:pathLst>
            </a:custGeom>
            <a:solidFill>
              <a:srgbClr val="6A72F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672251" cy="34265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 Bold"/>
                </a:rPr>
                <a:t>Minimum Cash Flow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3162309" y="4828071"/>
            <a:ext cx="678740" cy="0"/>
          </a:xfrm>
          <a:prstGeom prst="line">
            <a:avLst/>
          </a:prstGeom>
          <a:ln cap="flat" w="47625">
            <a:solidFill>
              <a:srgbClr val="1C88C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9425345" y="4813958"/>
            <a:ext cx="676275" cy="14112"/>
          </a:xfrm>
          <a:prstGeom prst="line">
            <a:avLst/>
          </a:prstGeom>
          <a:ln cap="flat" w="47625">
            <a:solidFill>
              <a:srgbClr val="1C88C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5999735" y="4828071"/>
            <a:ext cx="676275" cy="0"/>
          </a:xfrm>
          <a:prstGeom prst="line">
            <a:avLst/>
          </a:prstGeom>
          <a:ln cap="flat" w="47625">
            <a:solidFill>
              <a:srgbClr val="1C88C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12654072" y="4813958"/>
            <a:ext cx="676275" cy="0"/>
          </a:xfrm>
          <a:prstGeom prst="line">
            <a:avLst/>
          </a:prstGeom>
          <a:ln cap="flat" w="47625">
            <a:solidFill>
              <a:srgbClr val="13538A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3841049" y="4427068"/>
            <a:ext cx="2158686" cy="802005"/>
            <a:chOff x="0" y="0"/>
            <a:chExt cx="568543" cy="2112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8543" cy="211228"/>
            </a:xfrm>
            <a:custGeom>
              <a:avLst/>
              <a:gdLst/>
              <a:ahLst/>
              <a:cxnLst/>
              <a:rect r="r" b="b" t="t" l="l"/>
              <a:pathLst>
                <a:path h="211228" w="568543">
                  <a:moveTo>
                    <a:pt x="53796" y="0"/>
                  </a:moveTo>
                  <a:lnTo>
                    <a:pt x="514747" y="0"/>
                  </a:lnTo>
                  <a:cubicBezTo>
                    <a:pt x="544457" y="0"/>
                    <a:pt x="568543" y="24085"/>
                    <a:pt x="568543" y="53796"/>
                  </a:cubicBezTo>
                  <a:lnTo>
                    <a:pt x="568543" y="157432"/>
                  </a:lnTo>
                  <a:cubicBezTo>
                    <a:pt x="568543" y="171699"/>
                    <a:pt x="562875" y="185382"/>
                    <a:pt x="552786" y="195471"/>
                  </a:cubicBezTo>
                  <a:cubicBezTo>
                    <a:pt x="542697" y="205560"/>
                    <a:pt x="529014" y="211228"/>
                    <a:pt x="514747" y="211228"/>
                  </a:cubicBezTo>
                  <a:lnTo>
                    <a:pt x="53796" y="211228"/>
                  </a:lnTo>
                  <a:cubicBezTo>
                    <a:pt x="39528" y="211228"/>
                    <a:pt x="25845" y="205560"/>
                    <a:pt x="15757" y="195471"/>
                  </a:cubicBezTo>
                  <a:cubicBezTo>
                    <a:pt x="5668" y="185382"/>
                    <a:pt x="0" y="171699"/>
                    <a:pt x="0" y="157432"/>
                  </a:cubicBezTo>
                  <a:lnTo>
                    <a:pt x="0" y="53796"/>
                  </a:lnTo>
                  <a:cubicBezTo>
                    <a:pt x="0" y="39528"/>
                    <a:pt x="5668" y="25845"/>
                    <a:pt x="15757" y="15757"/>
                  </a:cubicBezTo>
                  <a:cubicBezTo>
                    <a:pt x="25845" y="5668"/>
                    <a:pt x="39528" y="0"/>
                    <a:pt x="53796" y="0"/>
                  </a:cubicBezTo>
                  <a:close/>
                </a:path>
              </a:pathLst>
            </a:custGeom>
            <a:solidFill>
              <a:srgbClr val="6A72F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568543" cy="239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</a:rPr>
                <a:t>Participation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676010" y="4427068"/>
            <a:ext cx="2749335" cy="802005"/>
            <a:chOff x="0" y="0"/>
            <a:chExt cx="724105" cy="2112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4105" cy="211228"/>
            </a:xfrm>
            <a:custGeom>
              <a:avLst/>
              <a:gdLst/>
              <a:ahLst/>
              <a:cxnLst/>
              <a:rect r="r" b="b" t="t" l="l"/>
              <a:pathLst>
                <a:path h="211228" w="724105">
                  <a:moveTo>
                    <a:pt x="42239" y="0"/>
                  </a:moveTo>
                  <a:lnTo>
                    <a:pt x="681866" y="0"/>
                  </a:lnTo>
                  <a:cubicBezTo>
                    <a:pt x="705194" y="0"/>
                    <a:pt x="724105" y="18911"/>
                    <a:pt x="724105" y="42239"/>
                  </a:cubicBezTo>
                  <a:lnTo>
                    <a:pt x="724105" y="168989"/>
                  </a:lnTo>
                  <a:cubicBezTo>
                    <a:pt x="724105" y="192317"/>
                    <a:pt x="705194" y="211228"/>
                    <a:pt x="681866" y="211228"/>
                  </a:cubicBezTo>
                  <a:lnTo>
                    <a:pt x="42239" y="211228"/>
                  </a:lnTo>
                  <a:cubicBezTo>
                    <a:pt x="31036" y="211228"/>
                    <a:pt x="20293" y="206778"/>
                    <a:pt x="12371" y="198856"/>
                  </a:cubicBezTo>
                  <a:cubicBezTo>
                    <a:pt x="4450" y="190935"/>
                    <a:pt x="0" y="180191"/>
                    <a:pt x="0" y="168989"/>
                  </a:cubicBezTo>
                  <a:lnTo>
                    <a:pt x="0" y="42239"/>
                  </a:lnTo>
                  <a:cubicBezTo>
                    <a:pt x="0" y="18911"/>
                    <a:pt x="18911" y="0"/>
                    <a:pt x="42239" y="0"/>
                  </a:cubicBezTo>
                  <a:close/>
                </a:path>
              </a:pathLst>
            </a:custGeom>
            <a:solidFill>
              <a:srgbClr val="6A72F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724105" cy="2398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</a:rPr>
                <a:t>Bank Details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196308" y="6997966"/>
            <a:ext cx="3091692" cy="3289034"/>
          </a:xfrm>
          <a:custGeom>
            <a:avLst/>
            <a:gdLst/>
            <a:ahLst/>
            <a:cxnLst/>
            <a:rect r="r" b="b" t="t" l="l"/>
            <a:pathLst>
              <a:path h="3289034" w="3091692">
                <a:moveTo>
                  <a:pt x="0" y="0"/>
                </a:moveTo>
                <a:lnTo>
                  <a:pt x="3091692" y="0"/>
                </a:lnTo>
                <a:lnTo>
                  <a:pt x="3091692" y="3289034"/>
                </a:lnTo>
                <a:lnTo>
                  <a:pt x="0" y="328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857928" y="3929379"/>
            <a:ext cx="4112823" cy="1907322"/>
          </a:xfrm>
          <a:custGeom>
            <a:avLst/>
            <a:gdLst/>
            <a:ahLst/>
            <a:cxnLst/>
            <a:rect r="r" b="b" t="t" l="l"/>
            <a:pathLst>
              <a:path h="1907322" w="4112823">
                <a:moveTo>
                  <a:pt x="0" y="0"/>
                </a:moveTo>
                <a:lnTo>
                  <a:pt x="4112823" y="0"/>
                </a:lnTo>
                <a:lnTo>
                  <a:pt x="4112823" y="1907322"/>
                </a:lnTo>
                <a:lnTo>
                  <a:pt x="0" y="1907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10524967">
            <a:off x="417600" y="4937580"/>
            <a:ext cx="12192432" cy="1590096"/>
          </a:xfrm>
          <a:custGeom>
            <a:avLst/>
            <a:gdLst/>
            <a:ahLst/>
            <a:cxnLst/>
            <a:rect r="r" b="b" t="t" l="l"/>
            <a:pathLst>
              <a:path h="1590096" w="12192432">
                <a:moveTo>
                  <a:pt x="0" y="0"/>
                </a:moveTo>
                <a:lnTo>
                  <a:pt x="12192433" y="0"/>
                </a:lnTo>
                <a:lnTo>
                  <a:pt x="12192433" y="1590096"/>
                </a:lnTo>
                <a:lnTo>
                  <a:pt x="0" y="15900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131067" y="5605486"/>
            <a:ext cx="2065241" cy="1655948"/>
          </a:xfrm>
          <a:custGeom>
            <a:avLst/>
            <a:gdLst/>
            <a:ahLst/>
            <a:cxnLst/>
            <a:rect r="r" b="b" t="t" l="l"/>
            <a:pathLst>
              <a:path h="1655948" w="2065241">
                <a:moveTo>
                  <a:pt x="0" y="0"/>
                </a:moveTo>
                <a:lnTo>
                  <a:pt x="2065241" y="0"/>
                </a:lnTo>
                <a:lnTo>
                  <a:pt x="2065241" y="1655948"/>
                </a:lnTo>
                <a:lnTo>
                  <a:pt x="0" y="16559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204695" y="5732628"/>
            <a:ext cx="2065241" cy="1655948"/>
          </a:xfrm>
          <a:custGeom>
            <a:avLst/>
            <a:gdLst/>
            <a:ahLst/>
            <a:cxnLst/>
            <a:rect r="r" b="b" t="t" l="l"/>
            <a:pathLst>
              <a:path h="1655948" w="2065241">
                <a:moveTo>
                  <a:pt x="0" y="0"/>
                </a:moveTo>
                <a:lnTo>
                  <a:pt x="2065240" y="0"/>
                </a:lnTo>
                <a:lnTo>
                  <a:pt x="2065240" y="1655948"/>
                </a:lnTo>
                <a:lnTo>
                  <a:pt x="0" y="16559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896815" y="7302719"/>
            <a:ext cx="4824235" cy="1258321"/>
          </a:xfrm>
          <a:custGeom>
            <a:avLst/>
            <a:gdLst/>
            <a:ahLst/>
            <a:cxnLst/>
            <a:rect r="r" b="b" t="t" l="l"/>
            <a:pathLst>
              <a:path h="1258321" w="4824235">
                <a:moveTo>
                  <a:pt x="0" y="0"/>
                </a:moveTo>
                <a:lnTo>
                  <a:pt x="4824235" y="0"/>
                </a:lnTo>
                <a:lnTo>
                  <a:pt x="4824235" y="1258321"/>
                </a:lnTo>
                <a:lnTo>
                  <a:pt x="0" y="12583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814959" y="7218564"/>
            <a:ext cx="3348728" cy="873460"/>
          </a:xfrm>
          <a:custGeom>
            <a:avLst/>
            <a:gdLst/>
            <a:ahLst/>
            <a:cxnLst/>
            <a:rect r="r" b="b" t="t" l="l"/>
            <a:pathLst>
              <a:path h="873460" w="3348728">
                <a:moveTo>
                  <a:pt x="0" y="0"/>
                </a:moveTo>
                <a:lnTo>
                  <a:pt x="3348729" y="0"/>
                </a:lnTo>
                <a:lnTo>
                  <a:pt x="3348729" y="873460"/>
                </a:lnTo>
                <a:lnTo>
                  <a:pt x="0" y="8734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896815" y="447675"/>
            <a:ext cx="661575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Methodology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73215" y="7503220"/>
            <a:ext cx="354060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anva Sans Bold Italics"/>
              </a:rPr>
              <a:t>Input from User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88033" y="7196424"/>
            <a:ext cx="160258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anva Sans Bold Italics"/>
              </a:rPr>
              <a:t>Output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17909"/>
            <a:ext cx="770070" cy="972209"/>
          </a:xfrm>
          <a:custGeom>
            <a:avLst/>
            <a:gdLst/>
            <a:ahLst/>
            <a:cxnLst/>
            <a:rect r="r" b="b" t="t" l="l"/>
            <a:pathLst>
              <a:path h="972209" w="770070">
                <a:moveTo>
                  <a:pt x="0" y="0"/>
                </a:moveTo>
                <a:lnTo>
                  <a:pt x="770070" y="0"/>
                </a:lnTo>
                <a:lnTo>
                  <a:pt x="770070" y="972209"/>
                </a:lnTo>
                <a:lnTo>
                  <a:pt x="0" y="972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081039"/>
            <a:ext cx="18288000" cy="1912971"/>
          </a:xfrm>
          <a:custGeom>
            <a:avLst/>
            <a:gdLst/>
            <a:ahLst/>
            <a:cxnLst/>
            <a:rect r="r" b="b" t="t" l="l"/>
            <a:pathLst>
              <a:path h="1912971" w="18288000">
                <a:moveTo>
                  <a:pt x="0" y="0"/>
                </a:moveTo>
                <a:lnTo>
                  <a:pt x="18288000" y="0"/>
                </a:lnTo>
                <a:lnTo>
                  <a:pt x="18288000" y="1912971"/>
                </a:lnTo>
                <a:lnTo>
                  <a:pt x="0" y="1912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97366" y="7769942"/>
            <a:ext cx="1523869" cy="2517058"/>
          </a:xfrm>
          <a:custGeom>
            <a:avLst/>
            <a:gdLst/>
            <a:ahLst/>
            <a:cxnLst/>
            <a:rect r="r" b="b" t="t" l="l"/>
            <a:pathLst>
              <a:path h="2517058" w="1523869">
                <a:moveTo>
                  <a:pt x="0" y="0"/>
                </a:moveTo>
                <a:lnTo>
                  <a:pt x="1523868" y="0"/>
                </a:lnTo>
                <a:lnTo>
                  <a:pt x="1523868" y="2517058"/>
                </a:lnTo>
                <a:lnTo>
                  <a:pt x="0" y="2517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8770" y="622988"/>
            <a:ext cx="317030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Result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3584268" y="3256586"/>
            <a:ext cx="10216273" cy="1048520"/>
            <a:chOff x="0" y="0"/>
            <a:chExt cx="13621698" cy="139802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13621698" cy="846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4CA44"/>
                  </a:solidFill>
                  <a:latin typeface="Lazydog"/>
                </a:rPr>
                <a:t>Wellcome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51995"/>
              <a:ext cx="13621698" cy="846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1C88CF"/>
                  </a:solidFill>
                  <a:latin typeface="Lazydog"/>
                </a:rPr>
                <a:t>Message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181719" y="-273649"/>
            <a:ext cx="3939978" cy="2157138"/>
          </a:xfrm>
          <a:custGeom>
            <a:avLst/>
            <a:gdLst/>
            <a:ahLst/>
            <a:cxnLst/>
            <a:rect r="r" b="b" t="t" l="l"/>
            <a:pathLst>
              <a:path h="2157138" w="3939978">
                <a:moveTo>
                  <a:pt x="0" y="0"/>
                </a:moveTo>
                <a:lnTo>
                  <a:pt x="3939978" y="0"/>
                </a:lnTo>
                <a:lnTo>
                  <a:pt x="3939978" y="2157138"/>
                </a:lnTo>
                <a:lnTo>
                  <a:pt x="0" y="2157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17909"/>
            <a:ext cx="770070" cy="972209"/>
          </a:xfrm>
          <a:custGeom>
            <a:avLst/>
            <a:gdLst/>
            <a:ahLst/>
            <a:cxnLst/>
            <a:rect r="r" b="b" t="t" l="l"/>
            <a:pathLst>
              <a:path h="972209" w="770070">
                <a:moveTo>
                  <a:pt x="0" y="0"/>
                </a:moveTo>
                <a:lnTo>
                  <a:pt x="770070" y="0"/>
                </a:lnTo>
                <a:lnTo>
                  <a:pt x="770070" y="972209"/>
                </a:lnTo>
                <a:lnTo>
                  <a:pt x="0" y="972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7366" y="7769942"/>
            <a:ext cx="1523869" cy="2517058"/>
          </a:xfrm>
          <a:custGeom>
            <a:avLst/>
            <a:gdLst/>
            <a:ahLst/>
            <a:cxnLst/>
            <a:rect r="r" b="b" t="t" l="l"/>
            <a:pathLst>
              <a:path h="2517058" w="1523869">
                <a:moveTo>
                  <a:pt x="0" y="0"/>
                </a:moveTo>
                <a:lnTo>
                  <a:pt x="1523868" y="0"/>
                </a:lnTo>
                <a:lnTo>
                  <a:pt x="1523868" y="2517058"/>
                </a:lnTo>
                <a:lnTo>
                  <a:pt x="0" y="2517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81719" y="-273649"/>
            <a:ext cx="3939978" cy="2157138"/>
          </a:xfrm>
          <a:custGeom>
            <a:avLst/>
            <a:gdLst/>
            <a:ahLst/>
            <a:cxnLst/>
            <a:rect r="r" b="b" t="t" l="l"/>
            <a:pathLst>
              <a:path h="2157138" w="3939978">
                <a:moveTo>
                  <a:pt x="0" y="0"/>
                </a:moveTo>
                <a:lnTo>
                  <a:pt x="3939978" y="0"/>
                </a:lnTo>
                <a:lnTo>
                  <a:pt x="3939978" y="2157138"/>
                </a:lnTo>
                <a:lnTo>
                  <a:pt x="0" y="2157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98770" y="5143500"/>
            <a:ext cx="10688706" cy="3241092"/>
          </a:xfrm>
          <a:custGeom>
            <a:avLst/>
            <a:gdLst/>
            <a:ahLst/>
            <a:cxnLst/>
            <a:rect r="r" b="b" t="t" l="l"/>
            <a:pathLst>
              <a:path h="3241092" w="10688706">
                <a:moveTo>
                  <a:pt x="0" y="0"/>
                </a:moveTo>
                <a:lnTo>
                  <a:pt x="10688707" y="0"/>
                </a:lnTo>
                <a:lnTo>
                  <a:pt x="10688707" y="3241092"/>
                </a:lnTo>
                <a:lnTo>
                  <a:pt x="0" y="3241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8770" y="622988"/>
            <a:ext cx="482130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Continue...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620275" y="3379638"/>
            <a:ext cx="10216273" cy="1048520"/>
            <a:chOff x="0" y="0"/>
            <a:chExt cx="13621698" cy="139802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13621698" cy="846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4CA44"/>
                  </a:solidFill>
                  <a:latin typeface="Lazydog"/>
                </a:rPr>
                <a:t>Participation &amp;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1995"/>
              <a:ext cx="13621698" cy="846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1C88CF"/>
                  </a:solidFill>
                  <a:latin typeface="Lazydog"/>
                </a:rPr>
                <a:t>Bank Details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97366" y="7769942"/>
            <a:ext cx="1523869" cy="2517058"/>
          </a:xfrm>
          <a:custGeom>
            <a:avLst/>
            <a:gdLst/>
            <a:ahLst/>
            <a:cxnLst/>
            <a:rect r="r" b="b" t="t" l="l"/>
            <a:pathLst>
              <a:path h="2517058" w="1523869">
                <a:moveTo>
                  <a:pt x="0" y="0"/>
                </a:moveTo>
                <a:lnTo>
                  <a:pt x="1523868" y="0"/>
                </a:lnTo>
                <a:lnTo>
                  <a:pt x="1523868" y="2517058"/>
                </a:lnTo>
                <a:lnTo>
                  <a:pt x="0" y="2517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81719" y="-273649"/>
            <a:ext cx="3939978" cy="2157138"/>
          </a:xfrm>
          <a:custGeom>
            <a:avLst/>
            <a:gdLst/>
            <a:ahLst/>
            <a:cxnLst/>
            <a:rect r="r" b="b" t="t" l="l"/>
            <a:pathLst>
              <a:path h="2157138" w="3939978">
                <a:moveTo>
                  <a:pt x="0" y="0"/>
                </a:moveTo>
                <a:lnTo>
                  <a:pt x="3939978" y="0"/>
                </a:lnTo>
                <a:lnTo>
                  <a:pt x="3939978" y="2157138"/>
                </a:lnTo>
                <a:lnTo>
                  <a:pt x="0" y="2157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438825"/>
            <a:ext cx="11452106" cy="2495453"/>
          </a:xfrm>
          <a:custGeom>
            <a:avLst/>
            <a:gdLst/>
            <a:ahLst/>
            <a:cxnLst/>
            <a:rect r="r" b="b" t="t" l="l"/>
            <a:pathLst>
              <a:path h="2495453" w="11452106">
                <a:moveTo>
                  <a:pt x="0" y="0"/>
                </a:moveTo>
                <a:lnTo>
                  <a:pt x="11452106" y="0"/>
                </a:lnTo>
                <a:lnTo>
                  <a:pt x="11452106" y="2495453"/>
                </a:lnTo>
                <a:lnTo>
                  <a:pt x="0" y="2495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128066" y="3625742"/>
            <a:ext cx="10216273" cy="1048520"/>
            <a:chOff x="0" y="0"/>
            <a:chExt cx="13621698" cy="139802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3621698" cy="846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4CA44"/>
                  </a:solidFill>
                  <a:latin typeface="Lazydog"/>
                </a:rPr>
                <a:t>Transactions &amp;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1995"/>
              <a:ext cx="13621698" cy="846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1C88CF"/>
                  </a:solidFill>
                  <a:latin typeface="Lazydog"/>
                </a:rPr>
                <a:t>Transactions Details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717909"/>
            <a:ext cx="770070" cy="972209"/>
          </a:xfrm>
          <a:custGeom>
            <a:avLst/>
            <a:gdLst/>
            <a:ahLst/>
            <a:cxnLst/>
            <a:rect r="r" b="b" t="t" l="l"/>
            <a:pathLst>
              <a:path h="972209" w="770070">
                <a:moveTo>
                  <a:pt x="0" y="0"/>
                </a:moveTo>
                <a:lnTo>
                  <a:pt x="770070" y="0"/>
                </a:lnTo>
                <a:lnTo>
                  <a:pt x="770070" y="972209"/>
                </a:lnTo>
                <a:lnTo>
                  <a:pt x="0" y="9722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8770" y="622988"/>
            <a:ext cx="461492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Continue...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17909"/>
            <a:ext cx="770070" cy="972209"/>
          </a:xfrm>
          <a:custGeom>
            <a:avLst/>
            <a:gdLst/>
            <a:ahLst/>
            <a:cxnLst/>
            <a:rect r="r" b="b" t="t" l="l"/>
            <a:pathLst>
              <a:path h="972209" w="770070">
                <a:moveTo>
                  <a:pt x="0" y="0"/>
                </a:moveTo>
                <a:lnTo>
                  <a:pt x="770070" y="0"/>
                </a:lnTo>
                <a:lnTo>
                  <a:pt x="770070" y="972209"/>
                </a:lnTo>
                <a:lnTo>
                  <a:pt x="0" y="972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7366" y="7769942"/>
            <a:ext cx="1523869" cy="2517058"/>
          </a:xfrm>
          <a:custGeom>
            <a:avLst/>
            <a:gdLst/>
            <a:ahLst/>
            <a:cxnLst/>
            <a:rect r="r" b="b" t="t" l="l"/>
            <a:pathLst>
              <a:path h="2517058" w="1523869">
                <a:moveTo>
                  <a:pt x="0" y="0"/>
                </a:moveTo>
                <a:lnTo>
                  <a:pt x="1523868" y="0"/>
                </a:lnTo>
                <a:lnTo>
                  <a:pt x="1523868" y="2517058"/>
                </a:lnTo>
                <a:lnTo>
                  <a:pt x="0" y="2517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81719" y="-273649"/>
            <a:ext cx="3939978" cy="2157138"/>
          </a:xfrm>
          <a:custGeom>
            <a:avLst/>
            <a:gdLst/>
            <a:ahLst/>
            <a:cxnLst/>
            <a:rect r="r" b="b" t="t" l="l"/>
            <a:pathLst>
              <a:path h="2157138" w="3939978">
                <a:moveTo>
                  <a:pt x="0" y="0"/>
                </a:moveTo>
                <a:lnTo>
                  <a:pt x="3939978" y="0"/>
                </a:lnTo>
                <a:lnTo>
                  <a:pt x="3939978" y="2157138"/>
                </a:lnTo>
                <a:lnTo>
                  <a:pt x="0" y="2157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98770" y="5550315"/>
            <a:ext cx="10300341" cy="2441121"/>
          </a:xfrm>
          <a:custGeom>
            <a:avLst/>
            <a:gdLst/>
            <a:ahLst/>
            <a:cxnLst/>
            <a:rect r="r" b="b" t="t" l="l"/>
            <a:pathLst>
              <a:path h="2441121" w="10300341">
                <a:moveTo>
                  <a:pt x="0" y="0"/>
                </a:moveTo>
                <a:lnTo>
                  <a:pt x="10300341" y="0"/>
                </a:lnTo>
                <a:lnTo>
                  <a:pt x="10300341" y="2441121"/>
                </a:lnTo>
                <a:lnTo>
                  <a:pt x="0" y="2441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8770" y="622988"/>
            <a:ext cx="471017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Continue...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251119" y="4009255"/>
            <a:ext cx="10216273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4CA44"/>
                </a:solidFill>
                <a:latin typeface="Lazydog"/>
              </a:rPr>
              <a:t>minimum </a:t>
            </a:r>
            <a:r>
              <a:rPr lang="en-US" sz="3800">
                <a:solidFill>
                  <a:srgbClr val="1C88CF"/>
                </a:solidFill>
                <a:latin typeface="Lazydog"/>
              </a:rPr>
              <a:t>cash </a:t>
            </a:r>
            <a:r>
              <a:rPr lang="en-US" sz="3800">
                <a:solidFill>
                  <a:srgbClr val="F4CA44"/>
                </a:solidFill>
                <a:latin typeface="Lazydog"/>
              </a:rPr>
              <a:t>flow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0" y="-23536"/>
          <a:ext cx="18288000" cy="10310536"/>
        </p:xfrm>
        <a:graphic>
          <a:graphicData uri="http://schemas.openxmlformats.org/drawingml/2006/table">
            <a:tbl>
              <a:tblPr/>
              <a:tblGrid>
                <a:gridCol w="2975987"/>
                <a:gridCol w="2975987"/>
                <a:gridCol w="2981286"/>
                <a:gridCol w="2970688"/>
                <a:gridCol w="2975987"/>
                <a:gridCol w="3408065"/>
              </a:tblGrid>
              <a:tr h="10310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>
                          <a:solidFill>
                            <a:srgbClr val="191919"/>
                          </a:solidFill>
                          <a:latin typeface="Aileron Bold"/>
                        </a:rPr>
                        <a:t>Optimization for Large Datasets for User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Bold"/>
                        </a:rPr>
                        <a:t>Add Graphical User Interface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Bold"/>
                        </a:rPr>
                        <a:t>Real-Time Transaction Monitoring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Bold"/>
                        </a:rPr>
                        <a:t>Security and Authentication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599"/>
                        </a:lnSpc>
                      </a:pPr>
                      <a:r>
                        <a:rPr lang="en-US" sz="2399" spc="35">
                          <a:solidFill>
                            <a:srgbClr val="191919"/>
                          </a:solidFill>
                          <a:latin typeface="Aileron Bold"/>
                        </a:rPr>
                        <a:t>User Feedback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599"/>
                        </a:lnSpc>
                      </a:pPr>
                      <a:r>
                        <a:rPr lang="en-US" sz="2399" spc="35">
                          <a:solidFill>
                            <a:srgbClr val="191919"/>
                          </a:solidFill>
                          <a:latin typeface="Aileron Bold"/>
                        </a:rPr>
                        <a:t>Others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-829633">
            <a:off x="101452" y="8486967"/>
            <a:ext cx="20724935" cy="5634207"/>
            <a:chOff x="0" y="0"/>
            <a:chExt cx="5458419" cy="14839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58419" cy="1483907"/>
            </a:xfrm>
            <a:custGeom>
              <a:avLst/>
              <a:gdLst/>
              <a:ahLst/>
              <a:cxnLst/>
              <a:rect r="r" b="b" t="t" l="l"/>
              <a:pathLst>
                <a:path h="1483907" w="5458419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829633">
            <a:off x="-2015856" y="-2222871"/>
            <a:ext cx="20724935" cy="5634207"/>
            <a:chOff x="0" y="0"/>
            <a:chExt cx="5458419" cy="14839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58419" cy="1483907"/>
            </a:xfrm>
            <a:custGeom>
              <a:avLst/>
              <a:gdLst/>
              <a:ahLst/>
              <a:cxnLst/>
              <a:rect r="r" b="b" t="t" l="l"/>
              <a:pathLst>
                <a:path h="1483907" w="5458419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4563791"/>
            <a:ext cx="946844" cy="946844"/>
            <a:chOff x="0" y="0"/>
            <a:chExt cx="556826" cy="5568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106063" y="5882882"/>
            <a:ext cx="792119" cy="47625"/>
          </a:xfrm>
          <a:prstGeom prst="line">
            <a:avLst/>
          </a:prstGeom>
          <a:ln cap="flat" w="47625">
            <a:solidFill>
              <a:srgbClr val="86EAE9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4" id="14"/>
          <p:cNvGrpSpPr/>
          <p:nvPr/>
        </p:nvGrpSpPr>
        <p:grpSpPr>
          <a:xfrm rot="0">
            <a:off x="16293406" y="884521"/>
            <a:ext cx="946844" cy="946844"/>
            <a:chOff x="0" y="0"/>
            <a:chExt cx="556826" cy="5568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6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6398901" y="2175480"/>
            <a:ext cx="735854" cy="47625"/>
          </a:xfrm>
          <a:prstGeom prst="line">
            <a:avLst/>
          </a:prstGeom>
          <a:ln cap="flat" w="47625">
            <a:solidFill>
              <a:srgbClr val="13538A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8" id="18"/>
          <p:cNvGrpSpPr/>
          <p:nvPr/>
        </p:nvGrpSpPr>
        <p:grpSpPr>
          <a:xfrm rot="0">
            <a:off x="13240464" y="1620375"/>
            <a:ext cx="946844" cy="946844"/>
            <a:chOff x="0" y="0"/>
            <a:chExt cx="556826" cy="5568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C88C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3345960" y="2911334"/>
            <a:ext cx="735854" cy="47625"/>
          </a:xfrm>
          <a:prstGeom prst="line">
            <a:avLst/>
          </a:prstGeom>
          <a:ln cap="flat" w="47625">
            <a:solidFill>
              <a:srgbClr val="1C88C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2" id="22"/>
          <p:cNvGrpSpPr/>
          <p:nvPr/>
        </p:nvGrpSpPr>
        <p:grpSpPr>
          <a:xfrm rot="0">
            <a:off x="10187523" y="2356229"/>
            <a:ext cx="946844" cy="946844"/>
            <a:chOff x="0" y="0"/>
            <a:chExt cx="556826" cy="55682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8AFD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10293019" y="3647188"/>
            <a:ext cx="735854" cy="47625"/>
          </a:xfrm>
          <a:prstGeom prst="line">
            <a:avLst/>
          </a:prstGeom>
          <a:ln cap="flat" w="47625">
            <a:solidFill>
              <a:srgbClr val="18AFD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7134582" y="3092083"/>
            <a:ext cx="946844" cy="946844"/>
            <a:chOff x="0" y="0"/>
            <a:chExt cx="556826" cy="55682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7240077" y="4383042"/>
            <a:ext cx="735854" cy="47625"/>
          </a:xfrm>
          <a:prstGeom prst="line">
            <a:avLst/>
          </a:prstGeom>
          <a:ln cap="flat" w="47625">
            <a:solidFill>
              <a:srgbClr val="37C9E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4081641" y="3827937"/>
            <a:ext cx="946844" cy="946844"/>
            <a:chOff x="0" y="0"/>
            <a:chExt cx="556826" cy="5568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4187136" y="5118895"/>
            <a:ext cx="735854" cy="47625"/>
          </a:xfrm>
          <a:prstGeom prst="line">
            <a:avLst/>
          </a:prstGeom>
          <a:ln cap="flat" w="47625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176362" y="847827"/>
            <a:ext cx="1003655" cy="1020233"/>
          </a:xfrm>
          <a:custGeom>
            <a:avLst/>
            <a:gdLst/>
            <a:ahLst/>
            <a:cxnLst/>
            <a:rect r="r" b="b" t="t" l="l"/>
            <a:pathLst>
              <a:path h="1020233" w="1003655">
                <a:moveTo>
                  <a:pt x="0" y="0"/>
                </a:moveTo>
                <a:lnTo>
                  <a:pt x="1003655" y="0"/>
                </a:lnTo>
                <a:lnTo>
                  <a:pt x="1003655" y="1020233"/>
                </a:lnTo>
                <a:lnTo>
                  <a:pt x="0" y="102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172382" y="7171382"/>
            <a:ext cx="3115618" cy="3115618"/>
          </a:xfrm>
          <a:custGeom>
            <a:avLst/>
            <a:gdLst/>
            <a:ahLst/>
            <a:cxnLst/>
            <a:rect r="r" b="b" t="t" l="l"/>
            <a:pathLst>
              <a:path h="3115618" w="3115618">
                <a:moveTo>
                  <a:pt x="0" y="0"/>
                </a:moveTo>
                <a:lnTo>
                  <a:pt x="3115618" y="0"/>
                </a:lnTo>
                <a:lnTo>
                  <a:pt x="3115618" y="3115618"/>
                </a:lnTo>
                <a:lnTo>
                  <a:pt x="0" y="3115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975544" y="865471"/>
            <a:ext cx="5720847" cy="109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4"/>
              </a:lnSpc>
            </a:pPr>
            <a:r>
              <a:rPr lang="en-US" sz="7103">
                <a:solidFill>
                  <a:srgbClr val="000000"/>
                </a:solidFill>
                <a:latin typeface="Raleway Bold"/>
              </a:rPr>
              <a:t>Future Work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3836" y="642038"/>
            <a:ext cx="1123950" cy="1123950"/>
          </a:xfrm>
          <a:custGeom>
            <a:avLst/>
            <a:gdLst/>
            <a:ahLst/>
            <a:cxnLst/>
            <a:rect r="r" b="b" t="t" l="l"/>
            <a:pathLst>
              <a:path h="1123950" w="1123950">
                <a:moveTo>
                  <a:pt x="0" y="0"/>
                </a:moveTo>
                <a:lnTo>
                  <a:pt x="1123950" y="0"/>
                </a:lnTo>
                <a:lnTo>
                  <a:pt x="1123950" y="1123950"/>
                </a:lnTo>
                <a:lnTo>
                  <a:pt x="0" y="112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96864" y="6210132"/>
            <a:ext cx="4091136" cy="4076868"/>
          </a:xfrm>
          <a:custGeom>
            <a:avLst/>
            <a:gdLst/>
            <a:ahLst/>
            <a:cxnLst/>
            <a:rect r="r" b="b" t="t" l="l"/>
            <a:pathLst>
              <a:path h="4076868" w="4091136">
                <a:moveTo>
                  <a:pt x="0" y="0"/>
                </a:moveTo>
                <a:lnTo>
                  <a:pt x="4091136" y="0"/>
                </a:lnTo>
                <a:lnTo>
                  <a:pt x="4091136" y="4076868"/>
                </a:lnTo>
                <a:lnTo>
                  <a:pt x="0" y="4076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98770" y="622988"/>
            <a:ext cx="528117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93244" y="2232557"/>
            <a:ext cx="14864202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The Cash Flow Minimizer system efficiently optimizes transactions among diverse banks, minimizing cash flow complexity. With a user-friendly interface, it streamlines global financial interactions, promoting seamless cross-border transactions. A robust solution for enhancing financial efficiency and fostering international collaboration.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6450" y="9936486"/>
            <a:ext cx="13347232" cy="10847660"/>
          </a:xfrm>
          <a:custGeom>
            <a:avLst/>
            <a:gdLst/>
            <a:ahLst/>
            <a:cxnLst/>
            <a:rect r="r" b="b" t="t" l="l"/>
            <a:pathLst>
              <a:path h="10847660" w="13347232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504221"/>
            <a:ext cx="7988149" cy="2693295"/>
            <a:chOff x="0" y="0"/>
            <a:chExt cx="10650866" cy="359106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200"/>
              <a:ext cx="10650866" cy="2840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74"/>
                </a:lnSpc>
              </a:pPr>
              <a:r>
                <a:rPr lang="en-US" sz="7874">
                  <a:solidFill>
                    <a:srgbClr val="000000"/>
                  </a:solidFill>
                  <a:latin typeface="Poppins Bold"/>
                </a:rPr>
                <a:t>Thanks for Watching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044822"/>
              <a:ext cx="10650866" cy="546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7"/>
                </a:lnSpc>
              </a:pPr>
              <a:r>
                <a:rPr lang="en-US" sz="2362">
                  <a:solidFill>
                    <a:srgbClr val="545454"/>
                  </a:solidFill>
                  <a:latin typeface="Poppins"/>
                </a:rPr>
                <a:t>Any Question, Just Ask don't be shy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13979" y="4183870"/>
            <a:ext cx="1857100" cy="1919259"/>
            <a:chOff x="0" y="0"/>
            <a:chExt cx="78647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6476" cy="812800"/>
            </a:xfrm>
            <a:custGeom>
              <a:avLst/>
              <a:gdLst/>
              <a:ahLst/>
              <a:cxnLst/>
              <a:rect r="r" b="b" t="t" l="l"/>
              <a:pathLst>
                <a:path h="812800" w="786476">
                  <a:moveTo>
                    <a:pt x="166753" y="0"/>
                  </a:moveTo>
                  <a:lnTo>
                    <a:pt x="619723" y="0"/>
                  </a:lnTo>
                  <a:cubicBezTo>
                    <a:pt x="711818" y="0"/>
                    <a:pt x="786476" y="74658"/>
                    <a:pt x="786476" y="166753"/>
                  </a:cubicBezTo>
                  <a:lnTo>
                    <a:pt x="786476" y="646047"/>
                  </a:lnTo>
                  <a:cubicBezTo>
                    <a:pt x="786476" y="690273"/>
                    <a:pt x="768907" y="732687"/>
                    <a:pt x="737635" y="763959"/>
                  </a:cubicBezTo>
                  <a:cubicBezTo>
                    <a:pt x="706363" y="795231"/>
                    <a:pt x="663949" y="812800"/>
                    <a:pt x="619723" y="812800"/>
                  </a:cubicBezTo>
                  <a:lnTo>
                    <a:pt x="166753" y="812800"/>
                  </a:lnTo>
                  <a:cubicBezTo>
                    <a:pt x="122527" y="812800"/>
                    <a:pt x="80113" y="795231"/>
                    <a:pt x="48841" y="763959"/>
                  </a:cubicBezTo>
                  <a:cubicBezTo>
                    <a:pt x="17569" y="732687"/>
                    <a:pt x="0" y="690273"/>
                    <a:pt x="0" y="646047"/>
                  </a:cubicBezTo>
                  <a:lnTo>
                    <a:pt x="0" y="166753"/>
                  </a:lnTo>
                  <a:cubicBezTo>
                    <a:pt x="0" y="122527"/>
                    <a:pt x="17569" y="80113"/>
                    <a:pt x="48841" y="48841"/>
                  </a:cubicBezTo>
                  <a:cubicBezTo>
                    <a:pt x="80113" y="17569"/>
                    <a:pt x="122527" y="0"/>
                    <a:pt x="166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86476" cy="889000"/>
            </a:xfrm>
            <a:prstGeom prst="rect">
              <a:avLst/>
            </a:prstGeom>
          </p:spPr>
          <p:txBody>
            <a:bodyPr anchor="ctr" rtlCol="false" tIns="41294" lIns="41294" bIns="41294" rIns="41294"/>
            <a:lstStyle/>
            <a:p>
              <a:pPr algn="ctr">
                <a:lnSpc>
                  <a:spcPts val="2970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396773" y="4269436"/>
            <a:ext cx="1691512" cy="1748129"/>
            <a:chOff x="0" y="0"/>
            <a:chExt cx="6362700" cy="65756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5"/>
              <a:stretch>
                <a:fillRect l="0" t="-13935" r="0" b="-13935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820218"/>
            <a:ext cx="2264206" cy="1684004"/>
          </a:xfrm>
          <a:custGeom>
            <a:avLst/>
            <a:gdLst/>
            <a:ahLst/>
            <a:cxnLst/>
            <a:rect r="r" b="b" t="t" l="l"/>
            <a:pathLst>
              <a:path h="1684004" w="2264206">
                <a:moveTo>
                  <a:pt x="0" y="0"/>
                </a:moveTo>
                <a:lnTo>
                  <a:pt x="2264206" y="0"/>
                </a:lnTo>
                <a:lnTo>
                  <a:pt x="2264206" y="1684003"/>
                </a:lnTo>
                <a:lnTo>
                  <a:pt x="0" y="1684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628475" y="4702545"/>
            <a:ext cx="3752047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2399">
                <a:solidFill>
                  <a:srgbClr val="19163A"/>
                </a:solidFill>
                <a:latin typeface="Prompt Light"/>
              </a:rPr>
              <a:t>Md. Mahim Hossain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47639" y="5116460"/>
            <a:ext cx="599527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 ID: 221902082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15153" y="6476942"/>
            <a:ext cx="6402435" cy="91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0"/>
              </a:lnSpc>
              <a:spcBef>
                <a:spcPct val="0"/>
              </a:spcBef>
            </a:pPr>
            <a:r>
              <a:rPr lang="en-US" sz="5285">
                <a:solidFill>
                  <a:srgbClr val="000000"/>
                </a:solidFill>
                <a:latin typeface="TAN Twinkle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5153" y="7530892"/>
            <a:ext cx="21495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E-mail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64700" y="7530892"/>
            <a:ext cx="53623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faaiz.mahim@gmail.com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15153" y="7832517"/>
            <a:ext cx="21495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Phone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64700" y="7832517"/>
            <a:ext cx="53623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+880 18669-28533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3251" y="2909968"/>
            <a:ext cx="11471806" cy="114718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419736"/>
            <a:ext cx="308805" cy="308805"/>
          </a:xfrm>
          <a:custGeom>
            <a:avLst/>
            <a:gdLst/>
            <a:ahLst/>
            <a:cxnLst/>
            <a:rect r="r" b="b" t="t" l="l"/>
            <a:pathLst>
              <a:path h="308805" w="308805">
                <a:moveTo>
                  <a:pt x="0" y="0"/>
                </a:moveTo>
                <a:lnTo>
                  <a:pt x="308805" y="0"/>
                </a:lnTo>
                <a:lnTo>
                  <a:pt x="308805" y="308804"/>
                </a:lnTo>
                <a:lnTo>
                  <a:pt x="0" y="30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4659" y="2579496"/>
            <a:ext cx="234262" cy="234262"/>
          </a:xfrm>
          <a:custGeom>
            <a:avLst/>
            <a:gdLst/>
            <a:ahLst/>
            <a:cxnLst/>
            <a:rect r="r" b="b" t="t" l="l"/>
            <a:pathLst>
              <a:path h="234262" w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19834" y="754371"/>
            <a:ext cx="274329" cy="274329"/>
          </a:xfrm>
          <a:custGeom>
            <a:avLst/>
            <a:gdLst/>
            <a:ahLst/>
            <a:cxnLst/>
            <a:rect r="r" b="b" t="t" l="l"/>
            <a:pathLst>
              <a:path h="274329" w="274329">
                <a:moveTo>
                  <a:pt x="0" y="0"/>
                </a:moveTo>
                <a:lnTo>
                  <a:pt x="274329" y="0"/>
                </a:lnTo>
                <a:lnTo>
                  <a:pt x="27432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73090" y="193086"/>
            <a:ext cx="463207" cy="463207"/>
          </a:xfrm>
          <a:custGeom>
            <a:avLst/>
            <a:gdLst/>
            <a:ahLst/>
            <a:cxnLst/>
            <a:rect r="r" b="b" t="t" l="l"/>
            <a:pathLst>
              <a:path h="463207" w="463207">
                <a:moveTo>
                  <a:pt x="0" y="0"/>
                </a:moveTo>
                <a:lnTo>
                  <a:pt x="463207" y="0"/>
                </a:lnTo>
                <a:lnTo>
                  <a:pt x="463207" y="463207"/>
                </a:lnTo>
                <a:lnTo>
                  <a:pt x="0" y="463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58313" y="4322637"/>
            <a:ext cx="401973" cy="401973"/>
          </a:xfrm>
          <a:custGeom>
            <a:avLst/>
            <a:gdLst/>
            <a:ahLst/>
            <a:cxnLst/>
            <a:rect r="r" b="b" t="t" l="l"/>
            <a:pathLst>
              <a:path h="401973" w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135603" y="22385"/>
            <a:ext cx="23423603" cy="10242231"/>
          </a:xfrm>
          <a:custGeom>
            <a:avLst/>
            <a:gdLst/>
            <a:ahLst/>
            <a:cxnLst/>
            <a:rect r="r" b="b" t="t" l="l"/>
            <a:pathLst>
              <a:path h="10242231" w="23423603">
                <a:moveTo>
                  <a:pt x="0" y="0"/>
                </a:moveTo>
                <a:lnTo>
                  <a:pt x="23423603" y="0"/>
                </a:lnTo>
                <a:lnTo>
                  <a:pt x="23423603" y="10242230"/>
                </a:lnTo>
                <a:lnTo>
                  <a:pt x="0" y="10242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-105800" r="0" b="-9912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66317" y="169941"/>
            <a:ext cx="2039467" cy="1983372"/>
          </a:xfrm>
          <a:custGeom>
            <a:avLst/>
            <a:gdLst/>
            <a:ahLst/>
            <a:cxnLst/>
            <a:rect r="r" b="b" t="t" l="l"/>
            <a:pathLst>
              <a:path h="1983372" w="2039467">
                <a:moveTo>
                  <a:pt x="0" y="0"/>
                </a:moveTo>
                <a:lnTo>
                  <a:pt x="2039467" y="0"/>
                </a:lnTo>
                <a:lnTo>
                  <a:pt x="2039467" y="1983372"/>
                </a:lnTo>
                <a:lnTo>
                  <a:pt x="0" y="1983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4299" y="4169056"/>
            <a:ext cx="8268063" cy="8268030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293769" y="4123524"/>
            <a:ext cx="2214124" cy="2214115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16079" r="0" b="-16079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773672" y="7630925"/>
            <a:ext cx="7710498" cy="242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19163A"/>
                </a:solidFill>
                <a:latin typeface="Canva Sans Bold"/>
              </a:rPr>
              <a:t>Presented to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Md. Abu Rumman Refat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Lecturer, Dept. of CSE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Green University Of Bangladesh</a:t>
            </a:r>
          </a:p>
          <a:p>
            <a:pPr algn="ctr">
              <a:lnSpc>
                <a:spcPts val="4284"/>
              </a:lnSpc>
            </a:pP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666610" y="7768616"/>
            <a:ext cx="2214124" cy="2214115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505951" y="2096163"/>
            <a:ext cx="11670116" cy="116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Title</a:t>
            </a:r>
            <a:r>
              <a:rPr lang="en-US" sz="3135">
                <a:solidFill>
                  <a:srgbClr val="000000"/>
                </a:solidFill>
                <a:latin typeface="Canva Sans"/>
              </a:rPr>
              <a:t>: Algorithm Lab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Code:CSE 206  Section: 221 D8</a:t>
            </a:r>
          </a:p>
          <a:p>
            <a:pPr algn="ctr">
              <a:lnSpc>
                <a:spcPts val="27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279452" y="259444"/>
            <a:ext cx="14549309" cy="102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BF63"/>
                </a:solidFill>
                <a:latin typeface="Tex Gyre Termes Bold"/>
              </a:rPr>
              <a:t>Green </a:t>
            </a:r>
            <a:r>
              <a:rPr lang="en-US" sz="6000">
                <a:solidFill>
                  <a:srgbClr val="5271FF"/>
                </a:solidFill>
                <a:latin typeface="Tex Gyre Termes Bold"/>
              </a:rPr>
              <a:t>University of Bangladesh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17761" y="1298674"/>
            <a:ext cx="1304649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Department Of Computer Science and Engineering(CSE)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01814" y="6605105"/>
            <a:ext cx="2585691" cy="27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2176">
                <a:solidFill>
                  <a:srgbClr val="2A2019"/>
                </a:solidFill>
                <a:latin typeface="Vollkorn Semi-Bold"/>
              </a:rPr>
              <a:t>Md. Mahim Hossain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81425" y="6896147"/>
            <a:ext cx="2226468" cy="24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1713">
                <a:solidFill>
                  <a:srgbClr val="44424C"/>
                </a:solidFill>
                <a:latin typeface="Garet Bold"/>
              </a:rPr>
              <a:t>ID: 221902082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39876" y="4872615"/>
            <a:ext cx="2961937" cy="50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  <a:spcBef>
                <a:spcPct val="0"/>
              </a:spcBef>
            </a:pPr>
            <a:r>
              <a:rPr lang="en-US" sz="3090" spc="77">
                <a:solidFill>
                  <a:srgbClr val="000000"/>
                </a:solidFill>
                <a:latin typeface="Inter Bold"/>
              </a:rPr>
              <a:t>Presented by: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2710" y="2903076"/>
            <a:ext cx="7315200" cy="2083369"/>
          </a:xfrm>
          <a:custGeom>
            <a:avLst/>
            <a:gdLst/>
            <a:ahLst/>
            <a:cxnLst/>
            <a:rect r="r" b="b" t="t" l="l"/>
            <a:pathLst>
              <a:path h="2083369" w="7315200">
                <a:moveTo>
                  <a:pt x="0" y="0"/>
                </a:moveTo>
                <a:lnTo>
                  <a:pt x="7315200" y="0"/>
                </a:lnTo>
                <a:lnTo>
                  <a:pt x="7315200" y="2083369"/>
                </a:lnTo>
                <a:lnTo>
                  <a:pt x="0" y="20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408062"/>
            <a:ext cx="3788076" cy="2878938"/>
          </a:xfrm>
          <a:custGeom>
            <a:avLst/>
            <a:gdLst/>
            <a:ahLst/>
            <a:cxnLst/>
            <a:rect r="r" b="b" t="t" l="l"/>
            <a:pathLst>
              <a:path h="2878938" w="3788076">
                <a:moveTo>
                  <a:pt x="0" y="0"/>
                </a:moveTo>
                <a:lnTo>
                  <a:pt x="3788076" y="0"/>
                </a:lnTo>
                <a:lnTo>
                  <a:pt x="3788076" y="2878938"/>
                </a:lnTo>
                <a:lnTo>
                  <a:pt x="0" y="2878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73812" y="5683708"/>
            <a:ext cx="4652996" cy="2402109"/>
          </a:xfrm>
          <a:custGeom>
            <a:avLst/>
            <a:gdLst/>
            <a:ahLst/>
            <a:cxnLst/>
            <a:rect r="r" b="b" t="t" l="l"/>
            <a:pathLst>
              <a:path h="2402109" w="4652996">
                <a:moveTo>
                  <a:pt x="0" y="0"/>
                </a:moveTo>
                <a:lnTo>
                  <a:pt x="4652996" y="0"/>
                </a:lnTo>
                <a:lnTo>
                  <a:pt x="4652996" y="2402109"/>
                </a:lnTo>
                <a:lnTo>
                  <a:pt x="0" y="24021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54707" y="3100518"/>
            <a:ext cx="7287270" cy="7287270"/>
          </a:xfrm>
          <a:custGeom>
            <a:avLst/>
            <a:gdLst/>
            <a:ahLst/>
            <a:cxnLst/>
            <a:rect r="r" b="b" t="t" l="l"/>
            <a:pathLst>
              <a:path h="7287270" w="7287270">
                <a:moveTo>
                  <a:pt x="0" y="0"/>
                </a:moveTo>
                <a:lnTo>
                  <a:pt x="7287270" y="0"/>
                </a:lnTo>
                <a:lnTo>
                  <a:pt x="7287270" y="7287270"/>
                </a:lnTo>
                <a:lnTo>
                  <a:pt x="0" y="72872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2274" y="3115315"/>
            <a:ext cx="14776072" cy="124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0"/>
              </a:lnSpc>
              <a:spcBef>
                <a:spcPct val="0"/>
              </a:spcBef>
            </a:pPr>
            <a:r>
              <a:rPr lang="en-US" sz="5564">
                <a:solidFill>
                  <a:srgbClr val="000000"/>
                </a:solidFill>
                <a:latin typeface="Black Bones"/>
              </a:rPr>
              <a:t>Welcome To My Presentation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09303" y="6282298"/>
            <a:ext cx="11782014" cy="90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1"/>
              </a:lnSpc>
              <a:spcBef>
                <a:spcPct val="0"/>
              </a:spcBef>
            </a:pPr>
            <a:r>
              <a:rPr lang="en-US" sz="3936">
                <a:solidFill>
                  <a:srgbClr val="000000"/>
                </a:solidFill>
                <a:latin typeface="Black Bones"/>
              </a:rPr>
              <a:t>Cash Flow Minimizer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4795099" y="460876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4299769" y="3524853"/>
            <a:ext cx="0" cy="2020026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3221043" y="2312246"/>
            <a:ext cx="0" cy="2489476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9740005" y="3604394"/>
            <a:ext cx="0" cy="2983433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4299769" y="3541606"/>
            <a:ext cx="575062" cy="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>
            <a:off x="13221043" y="2328757"/>
            <a:ext cx="575062" cy="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>
            <a:off x="9740005" y="3621147"/>
            <a:ext cx="575062" cy="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5089598" y="3370857"/>
            <a:ext cx="1595042" cy="28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30302B"/>
                </a:solidFill>
                <a:latin typeface="Glacial Indifference Bold"/>
              </a:rPr>
              <a:t>Motivation </a:t>
            </a:r>
          </a:p>
        </p:txBody>
      </p:sp>
      <p:sp>
        <p:nvSpPr>
          <p:cNvPr name="AutoShape 10" id="10"/>
          <p:cNvSpPr/>
          <p:nvPr/>
        </p:nvSpPr>
        <p:spPr>
          <a:xfrm>
            <a:off x="5931987" y="6510849"/>
            <a:ext cx="0" cy="2916976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5356925" y="9411073"/>
            <a:ext cx="575062" cy="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>
            <a:off x="11175897" y="6711889"/>
            <a:ext cx="0" cy="270835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0595742" y="9400872"/>
            <a:ext cx="575062" cy="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>
            <a:off x="17368656" y="2439731"/>
            <a:ext cx="0" cy="3416376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6793593" y="5839354"/>
            <a:ext cx="575062" cy="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16" id="16"/>
          <p:cNvGrpSpPr/>
          <p:nvPr/>
        </p:nvGrpSpPr>
        <p:grpSpPr>
          <a:xfrm rot="0">
            <a:off x="10484751" y="2090861"/>
            <a:ext cx="1309779" cy="130977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7D6D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558768" y="2164879"/>
            <a:ext cx="1161746" cy="1161741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495722" y="3439813"/>
            <a:ext cx="1595042" cy="28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30302B"/>
                </a:solidFill>
                <a:latin typeface="Glacial Indifference Bold"/>
              </a:rPr>
              <a:t>Objectives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902744" y="807522"/>
            <a:ext cx="1309779" cy="1309779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7D6D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976760" y="881541"/>
            <a:ext cx="1161746" cy="1161741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3979013" y="2154587"/>
            <a:ext cx="1595042" cy="28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30302B"/>
                </a:solidFill>
                <a:latin typeface="Glacial Indifference Bold"/>
              </a:rPr>
              <a:t>Methodology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165795" y="7863336"/>
            <a:ext cx="1309779" cy="1309779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7D6D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239812" y="7937355"/>
            <a:ext cx="1161746" cy="1161741"/>
            <a:chOff x="0" y="0"/>
            <a:chExt cx="6350000" cy="6349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5377176" y="4313245"/>
            <a:ext cx="1309779" cy="1309779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7D6D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5451193" y="4387264"/>
            <a:ext cx="1161746" cy="1161741"/>
            <a:chOff x="0" y="0"/>
            <a:chExt cx="6350000" cy="634997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002201" y="7909420"/>
            <a:ext cx="1309779" cy="1309779"/>
            <a:chOff x="0" y="0"/>
            <a:chExt cx="6350000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7D6D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4076218" y="7983439"/>
            <a:ext cx="1161746" cy="1161741"/>
            <a:chOff x="0" y="0"/>
            <a:chExt cx="6350000" cy="634997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4997649" y="2021905"/>
            <a:ext cx="1309779" cy="1309779"/>
            <a:chOff x="0" y="0"/>
            <a:chExt cx="6350000" cy="63500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7D6D"/>
            </a:solid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5071665" y="2095924"/>
            <a:ext cx="1161746" cy="1161741"/>
            <a:chOff x="0" y="0"/>
            <a:chExt cx="6350000" cy="634997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sp>
        <p:nvSpPr>
          <p:cNvPr name="Freeform 42" id="42"/>
          <p:cNvSpPr/>
          <p:nvPr/>
        </p:nvSpPr>
        <p:spPr>
          <a:xfrm flipH="false" flipV="false" rot="0">
            <a:off x="0" y="1324925"/>
            <a:ext cx="18288000" cy="6048375"/>
          </a:xfrm>
          <a:custGeom>
            <a:avLst/>
            <a:gdLst/>
            <a:ahLst/>
            <a:cxnLst/>
            <a:rect r="r" b="b" t="t" l="l"/>
            <a:pathLst>
              <a:path h="6048375" w="18288000">
                <a:moveTo>
                  <a:pt x="0" y="0"/>
                </a:moveTo>
                <a:lnTo>
                  <a:pt x="18288000" y="0"/>
                </a:lnTo>
                <a:lnTo>
                  <a:pt x="18288000" y="6048375"/>
                </a:lnTo>
                <a:lnTo>
                  <a:pt x="0" y="604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842522" y="425452"/>
            <a:ext cx="1226566" cy="1206495"/>
          </a:xfrm>
          <a:custGeom>
            <a:avLst/>
            <a:gdLst/>
            <a:ahLst/>
            <a:cxnLst/>
            <a:rect r="r" b="b" t="t" l="l"/>
            <a:pathLst>
              <a:path h="1206495" w="1226566">
                <a:moveTo>
                  <a:pt x="0" y="0"/>
                </a:moveTo>
                <a:lnTo>
                  <a:pt x="1226566" y="0"/>
                </a:lnTo>
                <a:lnTo>
                  <a:pt x="1226566" y="1206496"/>
                </a:lnTo>
                <a:lnTo>
                  <a:pt x="0" y="1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8599388" y="9220200"/>
            <a:ext cx="2243134" cy="28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30302B"/>
                </a:solidFill>
                <a:latin typeface="Glacial Indifference Bold"/>
              </a:rPr>
              <a:t> Tools &amp; Techniques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438280" y="5664486"/>
            <a:ext cx="1595042" cy="28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30302B"/>
                </a:solidFill>
                <a:latin typeface="Glacial Indifference Bold"/>
              </a:rPr>
              <a:t>Conclusion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650429" y="9266204"/>
            <a:ext cx="1595042" cy="28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30302B"/>
                </a:solidFill>
                <a:latin typeface="Glacial Indifference Bold"/>
              </a:rPr>
              <a:t>Implementation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896815" y="447675"/>
            <a:ext cx="440082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Contents</a:t>
            </a:r>
          </a:p>
        </p:txBody>
      </p:sp>
      <p:sp>
        <p:nvSpPr>
          <p:cNvPr name="AutoShape 48" id="48"/>
          <p:cNvSpPr/>
          <p:nvPr/>
        </p:nvSpPr>
        <p:spPr>
          <a:xfrm>
            <a:off x="8389838" y="6672774"/>
            <a:ext cx="0" cy="270835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H="true">
            <a:off x="7809683" y="9361757"/>
            <a:ext cx="575062" cy="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50" id="50"/>
          <p:cNvGrpSpPr/>
          <p:nvPr/>
        </p:nvGrpSpPr>
        <p:grpSpPr>
          <a:xfrm rot="0">
            <a:off x="6379736" y="7824221"/>
            <a:ext cx="1309779" cy="1309779"/>
            <a:chOff x="0" y="0"/>
            <a:chExt cx="6350000" cy="63500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7D6D"/>
            </a:solidFill>
          </p:spPr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6453753" y="7898240"/>
            <a:ext cx="1161746" cy="1161741"/>
            <a:chOff x="0" y="0"/>
            <a:chExt cx="6350000" cy="6349975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6265362" y="9220200"/>
            <a:ext cx="1595042" cy="28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30302B"/>
                </a:solidFill>
                <a:latin typeface="Glacial Indifference Bold"/>
              </a:rPr>
              <a:t>Result Analysis</a:t>
            </a:r>
          </a:p>
        </p:txBody>
      </p:sp>
      <p:sp>
        <p:nvSpPr>
          <p:cNvPr name="AutoShape 55" id="55"/>
          <p:cNvSpPr/>
          <p:nvPr/>
        </p:nvSpPr>
        <p:spPr>
          <a:xfrm>
            <a:off x="2750004" y="5255128"/>
            <a:ext cx="0" cy="229127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H="true">
            <a:off x="2174942" y="7529645"/>
            <a:ext cx="575062" cy="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57" id="57"/>
          <p:cNvGrpSpPr/>
          <p:nvPr/>
        </p:nvGrpSpPr>
        <p:grpSpPr>
          <a:xfrm rot="0">
            <a:off x="820218" y="6027993"/>
            <a:ext cx="1309779" cy="1309779"/>
            <a:chOff x="0" y="0"/>
            <a:chExt cx="6350000" cy="63500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7D6D"/>
            </a:solidFill>
          </p:spPr>
        </p:sp>
      </p:grpSp>
      <p:grpSp>
        <p:nvGrpSpPr>
          <p:cNvPr name="Group 59" id="59"/>
          <p:cNvGrpSpPr>
            <a:grpSpLocks noChangeAspect="true"/>
          </p:cNvGrpSpPr>
          <p:nvPr/>
        </p:nvGrpSpPr>
        <p:grpSpPr>
          <a:xfrm rot="0">
            <a:off x="894235" y="6102012"/>
            <a:ext cx="1161746" cy="1161741"/>
            <a:chOff x="0" y="0"/>
            <a:chExt cx="6350000" cy="6349975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sp>
        <p:nvSpPr>
          <p:cNvPr name="TextBox 61" id="61"/>
          <p:cNvSpPr txBox="true"/>
          <p:nvPr/>
        </p:nvSpPr>
        <p:spPr>
          <a:xfrm rot="0">
            <a:off x="894235" y="7362460"/>
            <a:ext cx="1595042" cy="28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30302B"/>
                </a:solidFill>
                <a:latin typeface="Glacial Indifference Bold"/>
              </a:rPr>
              <a:t>ER diagram</a:t>
            </a:r>
          </a:p>
        </p:txBody>
      </p:sp>
      <p:sp>
        <p:nvSpPr>
          <p:cNvPr name="AutoShape 62" id="62"/>
          <p:cNvSpPr/>
          <p:nvPr/>
        </p:nvSpPr>
        <p:spPr>
          <a:xfrm>
            <a:off x="14777101" y="4041421"/>
            <a:ext cx="0" cy="3606182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flipH="true">
            <a:off x="14202039" y="7630851"/>
            <a:ext cx="575062" cy="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64" id="64"/>
          <p:cNvGrpSpPr/>
          <p:nvPr/>
        </p:nvGrpSpPr>
        <p:grpSpPr>
          <a:xfrm rot="0">
            <a:off x="12785622" y="6104742"/>
            <a:ext cx="1309779" cy="1309779"/>
            <a:chOff x="0" y="0"/>
            <a:chExt cx="6350000" cy="63500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7D6D"/>
            </a:solidFill>
          </p:spPr>
        </p:sp>
      </p:grpSp>
      <p:grpSp>
        <p:nvGrpSpPr>
          <p:cNvPr name="Group 66" id="66"/>
          <p:cNvGrpSpPr>
            <a:grpSpLocks noChangeAspect="true"/>
          </p:cNvGrpSpPr>
          <p:nvPr/>
        </p:nvGrpSpPr>
        <p:grpSpPr>
          <a:xfrm rot="0">
            <a:off x="12859639" y="6178761"/>
            <a:ext cx="1161746" cy="1161741"/>
            <a:chOff x="0" y="0"/>
            <a:chExt cx="6350000" cy="6349975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sp>
        <p:nvSpPr>
          <p:cNvPr name="TextBox 68" id="68"/>
          <p:cNvSpPr txBox="true"/>
          <p:nvPr/>
        </p:nvSpPr>
        <p:spPr>
          <a:xfrm rot="0">
            <a:off x="12595122" y="7483457"/>
            <a:ext cx="1595042" cy="574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30302B"/>
                </a:solidFill>
                <a:latin typeface="Glacial Indifference Bold"/>
              </a:rPr>
              <a:t>Limitations &amp; Future Scope</a:t>
            </a:r>
          </a:p>
        </p:txBody>
      </p:sp>
      <p:sp>
        <p:nvSpPr>
          <p:cNvPr name="AutoShape 69" id="69"/>
          <p:cNvSpPr/>
          <p:nvPr/>
        </p:nvSpPr>
        <p:spPr>
          <a:xfrm flipV="true">
            <a:off x="1219574" y="4032294"/>
            <a:ext cx="0" cy="1466432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>
            <a:off x="1219574" y="4041421"/>
            <a:ext cx="575062" cy="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TextBox 71" id="71"/>
          <p:cNvSpPr txBox="true"/>
          <p:nvPr/>
        </p:nvSpPr>
        <p:spPr>
          <a:xfrm rot="0">
            <a:off x="2009403" y="3870672"/>
            <a:ext cx="1595042" cy="28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30302B"/>
                </a:solidFill>
                <a:latin typeface="Glacial Indifference Bold"/>
              </a:rPr>
              <a:t>Introduction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1917454" y="2521720"/>
            <a:ext cx="1309779" cy="1309779"/>
            <a:chOff x="0" y="0"/>
            <a:chExt cx="6350000" cy="63500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7D6D"/>
            </a:solidFill>
          </p:spPr>
        </p:sp>
      </p:grpSp>
      <p:grpSp>
        <p:nvGrpSpPr>
          <p:cNvPr name="Group 74" id="74"/>
          <p:cNvGrpSpPr>
            <a:grpSpLocks noChangeAspect="true"/>
          </p:cNvGrpSpPr>
          <p:nvPr/>
        </p:nvGrpSpPr>
        <p:grpSpPr>
          <a:xfrm rot="0">
            <a:off x="1991470" y="2595739"/>
            <a:ext cx="1161746" cy="1161741"/>
            <a:chOff x="0" y="0"/>
            <a:chExt cx="6350000" cy="6349975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sp>
        <p:nvSpPr>
          <p:cNvPr name="AutoShape 76" id="76"/>
          <p:cNvSpPr/>
          <p:nvPr/>
        </p:nvSpPr>
        <p:spPr>
          <a:xfrm flipV="true">
            <a:off x="7123737" y="3527416"/>
            <a:ext cx="0" cy="2983433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>
            <a:off x="7104687" y="3547128"/>
            <a:ext cx="575062" cy="0"/>
          </a:xfrm>
          <a:prstGeom prst="line">
            <a:avLst/>
          </a:prstGeom>
          <a:ln cap="flat" w="38100">
            <a:solidFill>
              <a:srgbClr val="767D6D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78" id="78"/>
          <p:cNvGrpSpPr/>
          <p:nvPr/>
        </p:nvGrpSpPr>
        <p:grpSpPr>
          <a:xfrm rot="0">
            <a:off x="7849432" y="2016842"/>
            <a:ext cx="1309779" cy="1309779"/>
            <a:chOff x="0" y="0"/>
            <a:chExt cx="6350000" cy="635000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7D6D"/>
            </a:solidFill>
          </p:spPr>
        </p:sp>
      </p:grpSp>
      <p:grpSp>
        <p:nvGrpSpPr>
          <p:cNvPr name="Group 80" id="80"/>
          <p:cNvGrpSpPr>
            <a:grpSpLocks noChangeAspect="true"/>
          </p:cNvGrpSpPr>
          <p:nvPr/>
        </p:nvGrpSpPr>
        <p:grpSpPr>
          <a:xfrm rot="0">
            <a:off x="7923449" y="2090861"/>
            <a:ext cx="1161746" cy="1161741"/>
            <a:chOff x="0" y="0"/>
            <a:chExt cx="6350000" cy="6349975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sp>
        <p:nvSpPr>
          <p:cNvPr name="TextBox 82" id="82"/>
          <p:cNvSpPr txBox="true"/>
          <p:nvPr/>
        </p:nvSpPr>
        <p:spPr>
          <a:xfrm rot="0">
            <a:off x="7860403" y="3365794"/>
            <a:ext cx="1595042" cy="28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30302B"/>
                </a:solidFill>
                <a:latin typeface="Glacial Indifference Bold"/>
              </a:rPr>
              <a:t>Findings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156" y="319268"/>
            <a:ext cx="661659" cy="1418864"/>
          </a:xfrm>
          <a:custGeom>
            <a:avLst/>
            <a:gdLst/>
            <a:ahLst/>
            <a:cxnLst/>
            <a:rect r="r" b="b" t="t" l="l"/>
            <a:pathLst>
              <a:path h="1418864" w="661659">
                <a:moveTo>
                  <a:pt x="0" y="0"/>
                </a:moveTo>
                <a:lnTo>
                  <a:pt x="661659" y="0"/>
                </a:lnTo>
                <a:lnTo>
                  <a:pt x="661659" y="1418864"/>
                </a:lnTo>
                <a:lnTo>
                  <a:pt x="0" y="141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2" t="0" r="-401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7070" y="6123928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65986" y="471488"/>
            <a:ext cx="585283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49331" y="1801632"/>
            <a:ext cx="15323572" cy="92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6"/>
              </a:lnSpc>
            </a:pPr>
            <a:r>
              <a:rPr lang="en-US" sz="2547">
                <a:solidFill>
                  <a:srgbClr val="000000"/>
                </a:solidFill>
                <a:latin typeface="Times New Roman"/>
              </a:rPr>
              <a:t>The Student Admission Management System is an all-encompassing web application crafted to simplify and streamline the complex student admissions process in educational institutions.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156" y="319268"/>
            <a:ext cx="661659" cy="1418864"/>
          </a:xfrm>
          <a:custGeom>
            <a:avLst/>
            <a:gdLst/>
            <a:ahLst/>
            <a:cxnLst/>
            <a:rect r="r" b="b" t="t" l="l"/>
            <a:pathLst>
              <a:path h="1418864" w="661659">
                <a:moveTo>
                  <a:pt x="0" y="0"/>
                </a:moveTo>
                <a:lnTo>
                  <a:pt x="661659" y="0"/>
                </a:lnTo>
                <a:lnTo>
                  <a:pt x="661659" y="1418864"/>
                </a:lnTo>
                <a:lnTo>
                  <a:pt x="0" y="141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2" t="0" r="-401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7070" y="6123928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7781" y="471488"/>
            <a:ext cx="585283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Motivation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71645" y="2755086"/>
            <a:ext cx="10833378" cy="130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460" indent="-270230" lvl="1">
              <a:lnSpc>
                <a:spcPts val="3504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</a:rPr>
              <a:t>Why We're Doing This:</a:t>
            </a:r>
          </a:p>
          <a:p>
            <a:pPr algn="just" marL="540460" indent="-270230" lvl="1">
              <a:lnSpc>
                <a:spcPts val="3504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</a:rPr>
              <a:t>Simplifying with Less Manual Work:</a:t>
            </a:r>
          </a:p>
          <a:p>
            <a:pPr algn="just" marL="540460" indent="-270230" lvl="1">
              <a:lnSpc>
                <a:spcPts val="3504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</a:rPr>
              <a:t>Improving User Experience for Both Administrators and Applicants: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156" y="319268"/>
            <a:ext cx="661659" cy="1418864"/>
          </a:xfrm>
          <a:custGeom>
            <a:avLst/>
            <a:gdLst/>
            <a:ahLst/>
            <a:cxnLst/>
            <a:rect r="r" b="b" t="t" l="l"/>
            <a:pathLst>
              <a:path h="1418864" w="661659">
                <a:moveTo>
                  <a:pt x="0" y="0"/>
                </a:moveTo>
                <a:lnTo>
                  <a:pt x="661659" y="0"/>
                </a:lnTo>
                <a:lnTo>
                  <a:pt x="661659" y="1418864"/>
                </a:lnTo>
                <a:lnTo>
                  <a:pt x="0" y="141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2" t="0" r="-401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7070" y="6123928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926418" y="2177446"/>
          <a:ext cx="10227517" cy="5886450"/>
        </p:xfrm>
        <a:graphic>
          <a:graphicData uri="http://schemas.openxmlformats.org/drawingml/2006/table">
            <a:tbl>
              <a:tblPr/>
              <a:tblGrid>
                <a:gridCol w="4904908"/>
                <a:gridCol w="5322609"/>
              </a:tblGrid>
              <a:tr h="13230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Challenges in Current Admission Processes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Manual paperwork, time consumption, errors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02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Potential Benefits of SAMS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Efficiency, accuracy, data-driven decisions,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improved user experience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02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Key System Requirements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Comprehensive features, data security,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user-friendly interface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30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Existing Systems or Research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(List relevant examples, if applicable)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Glacial Indifference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0" y="471488"/>
            <a:ext cx="585283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Findings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156" y="319268"/>
            <a:ext cx="661659" cy="1418864"/>
          </a:xfrm>
          <a:custGeom>
            <a:avLst/>
            <a:gdLst/>
            <a:ahLst/>
            <a:cxnLst/>
            <a:rect r="r" b="b" t="t" l="l"/>
            <a:pathLst>
              <a:path h="1418864" w="661659">
                <a:moveTo>
                  <a:pt x="0" y="0"/>
                </a:moveTo>
                <a:lnTo>
                  <a:pt x="661659" y="0"/>
                </a:lnTo>
                <a:lnTo>
                  <a:pt x="661659" y="1418864"/>
                </a:lnTo>
                <a:lnTo>
                  <a:pt x="0" y="141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2" t="0" r="-401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7070" y="6123928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7781" y="471488"/>
            <a:ext cx="585283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71645" y="2755086"/>
            <a:ext cx="16316355" cy="262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460" indent="-270230" lvl="1">
              <a:lnSpc>
                <a:spcPts val="3504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</a:rPr>
              <a:t>Design and develop a SAMS that effectively manages student admissions.</a:t>
            </a:r>
          </a:p>
          <a:p>
            <a:pPr algn="just" marL="540460" indent="-270230" lvl="1">
              <a:lnSpc>
                <a:spcPts val="3504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</a:rPr>
              <a:t>Implement features for student registration, application submission, document management, and decision-making.</a:t>
            </a:r>
          </a:p>
          <a:p>
            <a:pPr algn="just" marL="540460" indent="-270230" lvl="1">
              <a:lnSpc>
                <a:spcPts val="3504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</a:rPr>
              <a:t>Ensure data security, integrity, and confidentiality throughout the admission process.</a:t>
            </a:r>
          </a:p>
          <a:p>
            <a:pPr algn="just" marL="540460" indent="-270230" lvl="1">
              <a:lnSpc>
                <a:spcPts val="3504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Canva Sans"/>
              </a:rPr>
              <a:t>Create a user-friendly interface for both students and administrators.</a:t>
            </a:r>
          </a:p>
          <a:p>
            <a:pPr algn="ctr">
              <a:lnSpc>
                <a:spcPts val="350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41853"/>
            <a:ext cx="1143819" cy="1173695"/>
          </a:xfrm>
          <a:custGeom>
            <a:avLst/>
            <a:gdLst/>
            <a:ahLst/>
            <a:cxnLst/>
            <a:rect r="r" b="b" t="t" l="l"/>
            <a:pathLst>
              <a:path h="1173695" w="1143819">
                <a:moveTo>
                  <a:pt x="0" y="0"/>
                </a:moveTo>
                <a:lnTo>
                  <a:pt x="1143819" y="0"/>
                </a:lnTo>
                <a:lnTo>
                  <a:pt x="1143819" y="1173694"/>
                </a:lnTo>
                <a:lnTo>
                  <a:pt x="0" y="1173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654124"/>
            <a:ext cx="4268037" cy="4632876"/>
          </a:xfrm>
          <a:custGeom>
            <a:avLst/>
            <a:gdLst/>
            <a:ahLst/>
            <a:cxnLst/>
            <a:rect r="r" b="b" t="t" l="l"/>
            <a:pathLst>
              <a:path h="4632876" w="4268037">
                <a:moveTo>
                  <a:pt x="0" y="0"/>
                </a:moveTo>
                <a:lnTo>
                  <a:pt x="4268037" y="0"/>
                </a:lnTo>
                <a:lnTo>
                  <a:pt x="4268037" y="4632876"/>
                </a:lnTo>
                <a:lnTo>
                  <a:pt x="0" y="4632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9229" y="6697373"/>
            <a:ext cx="3878771" cy="3589627"/>
          </a:xfrm>
          <a:custGeom>
            <a:avLst/>
            <a:gdLst/>
            <a:ahLst/>
            <a:cxnLst/>
            <a:rect r="r" b="b" t="t" l="l"/>
            <a:pathLst>
              <a:path h="3589627" w="3878771">
                <a:moveTo>
                  <a:pt x="0" y="0"/>
                </a:moveTo>
                <a:lnTo>
                  <a:pt x="3878771" y="0"/>
                </a:lnTo>
                <a:lnTo>
                  <a:pt x="3878771" y="3589627"/>
                </a:lnTo>
                <a:lnTo>
                  <a:pt x="0" y="3589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72104" y="5654124"/>
            <a:ext cx="1153020" cy="1053572"/>
          </a:xfrm>
          <a:custGeom>
            <a:avLst/>
            <a:gdLst/>
            <a:ahLst/>
            <a:cxnLst/>
            <a:rect r="r" b="b" t="t" l="l"/>
            <a:pathLst>
              <a:path h="1053572" w="1153020">
                <a:moveTo>
                  <a:pt x="0" y="0"/>
                </a:moveTo>
                <a:lnTo>
                  <a:pt x="1153020" y="0"/>
                </a:lnTo>
                <a:lnTo>
                  <a:pt x="1153020" y="1053572"/>
                </a:lnTo>
                <a:lnTo>
                  <a:pt x="0" y="1053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7077679" y="0"/>
            <a:ext cx="1210321" cy="121032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74634" y="472547"/>
            <a:ext cx="661575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Raleway Bold"/>
              </a:rPr>
              <a:t>Primary 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53884" y="2192694"/>
            <a:ext cx="413162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Simplified Transactions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89664" y="3597630"/>
            <a:ext cx="636841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Enhanced Cross-Border Collaboration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40094" y="3156306"/>
            <a:ext cx="519128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Optimized Financial Processes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3884" y="2710218"/>
            <a:ext cx="409162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User-Friendly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DAF5HyJmGn8</dc:identifier>
  <dcterms:modified xsi:type="dcterms:W3CDTF">2011-08-01T06:04:30Z</dcterms:modified>
  <cp:revision>1</cp:revision>
  <dc:title>Cash Flow Minimizer</dc:title>
</cp:coreProperties>
</file>